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1"/>
  </p:notesMasterIdLst>
  <p:handoutMasterIdLst>
    <p:handoutMasterId r:id="rId42"/>
  </p:handoutMasterIdLst>
  <p:sldIdLst>
    <p:sldId id="256" r:id="rId2"/>
    <p:sldId id="259" r:id="rId3"/>
    <p:sldId id="260" r:id="rId4"/>
    <p:sldId id="261" r:id="rId5"/>
    <p:sldId id="262" r:id="rId6"/>
    <p:sldId id="263" r:id="rId7"/>
    <p:sldId id="301" r:id="rId8"/>
    <p:sldId id="302" r:id="rId9"/>
    <p:sldId id="303" r:id="rId10"/>
    <p:sldId id="304" r:id="rId11"/>
    <p:sldId id="305" r:id="rId12"/>
    <p:sldId id="306" r:id="rId13"/>
    <p:sldId id="308" r:id="rId14"/>
    <p:sldId id="264" r:id="rId15"/>
    <p:sldId id="309" r:id="rId16"/>
    <p:sldId id="265" r:id="rId17"/>
    <p:sldId id="310" r:id="rId18"/>
    <p:sldId id="266" r:id="rId19"/>
    <p:sldId id="319" r:id="rId20"/>
    <p:sldId id="320" r:id="rId21"/>
    <p:sldId id="321" r:id="rId22"/>
    <p:sldId id="270" r:id="rId23"/>
    <p:sldId id="312" r:id="rId24"/>
    <p:sldId id="313" r:id="rId25"/>
    <p:sldId id="315" r:id="rId26"/>
    <p:sldId id="314" r:id="rId27"/>
    <p:sldId id="316" r:id="rId28"/>
    <p:sldId id="317" r:id="rId29"/>
    <p:sldId id="318" r:id="rId30"/>
    <p:sldId id="322" r:id="rId31"/>
    <p:sldId id="327" r:id="rId32"/>
    <p:sldId id="323" r:id="rId33"/>
    <p:sldId id="324" r:id="rId34"/>
    <p:sldId id="268" r:id="rId35"/>
    <p:sldId id="328" r:id="rId36"/>
    <p:sldId id="329" r:id="rId37"/>
    <p:sldId id="330" r:id="rId38"/>
    <p:sldId id="331" r:id="rId39"/>
    <p:sldId id="282" r:id="rId40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FB1D8"/>
    <a:srgbClr val="3F6E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4" autoAdjust="0"/>
    <p:restoredTop sz="94660"/>
  </p:normalViewPr>
  <p:slideViewPr>
    <p:cSldViewPr snapToGrid="0">
      <p:cViewPr varScale="1">
        <p:scale>
          <a:sx n="86" d="100"/>
          <a:sy n="86" d="100"/>
        </p:scale>
        <p:origin x="115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0" d="100"/>
          <a:sy n="60" d="100"/>
        </p:scale>
        <p:origin x="1496" y="5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2C1FBA-CF23-45CA-A289-03E32D160964}" type="datetimeFigureOut">
              <a:rPr lang="zh-CN" altLang="en-US" smtClean="0"/>
              <a:t>2019/4/18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F2B0C5-C56D-47E9-BCFE-D990A940F1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966BD8-0FC1-456F-BDC6-7D0CA8E36566}" type="datetimeFigureOut">
              <a:rPr lang="zh-CN" altLang="en-US" smtClean="0"/>
              <a:t>2019/4/18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CFC841-E2E1-4802-8701-94EA307E94B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标题幻灯片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7760" y="5815086"/>
            <a:ext cx="2458720" cy="65087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4149566"/>
            <a:ext cx="7886700" cy="899510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48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6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628650" y="5114029"/>
            <a:ext cx="7886700" cy="604299"/>
          </a:xfrm>
        </p:spPr>
        <p:txBody>
          <a:bodyPr anchor="ctr">
            <a:noAutofit/>
          </a:bodyPr>
          <a:lstStyle>
            <a:lvl1pPr algn="ctr">
              <a:defRPr lang="zh-CN" altLang="en-US" sz="2400" b="0">
                <a:solidFill>
                  <a:schemeClr val="bg1"/>
                </a:solidFill>
                <a:latin typeface="+mn-ea"/>
                <a:cs typeface="+mj-cs"/>
              </a:defRPr>
            </a:lvl1pPr>
          </a:lstStyle>
          <a:p>
            <a:pPr lvl="0" algn="ctr">
              <a:lnSpc>
                <a:spcPct val="90000"/>
              </a:lnSpc>
              <a:spcBef>
                <a:spcPct val="0"/>
              </a:spcBef>
              <a:buNone/>
            </a:pPr>
            <a:r>
              <a:rPr lang="zh-CN" altLang="en-US"/>
              <a:t>单击以编辑母版副标题样式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" t="172" r="40" b="-12"/>
          <a:stretch>
            <a:fillRect/>
          </a:stretch>
        </p:blipFill>
        <p:spPr>
          <a:xfrm>
            <a:off x="0" y="0"/>
            <a:ext cx="9144000" cy="3899805"/>
          </a:xfrm>
          <a:prstGeom prst="rect">
            <a:avLst/>
          </a:prstGeom>
          <a:ln>
            <a:noFill/>
          </a:ln>
        </p:spPr>
      </p:pic>
      <p:cxnSp>
        <p:nvCxnSpPr>
          <p:cNvPr id="9" name="直接连接符 8"/>
          <p:cNvCxnSpPr/>
          <p:nvPr/>
        </p:nvCxnSpPr>
        <p:spPr>
          <a:xfrm>
            <a:off x="0" y="3899805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空白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8250026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97600" y="313200"/>
            <a:ext cx="3651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zh-CN" altLang="en-US" sz="1200" spc="-60" baseline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E1703B59-C883-4B8B-974E-AFB30A6C43A7}" type="slidenum">
              <a:rPr lang="en-US" altLang="zh-CN" smtClean="0"/>
              <a:t>‹#›</a:t>
            </a:fld>
            <a:endParaRPr lang="en-US" altLang="zh-CN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两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内容占位符 11"/>
          <p:cNvSpPr>
            <a:spLocks noGrp="1"/>
          </p:cNvSpPr>
          <p:nvPr>
            <p:ph sz="quarter" idx="10" hasCustomPrompt="1"/>
          </p:nvPr>
        </p:nvSpPr>
        <p:spPr>
          <a:xfrm>
            <a:off x="262394" y="1717675"/>
            <a:ext cx="403200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6" name="内容占位符 15"/>
          <p:cNvSpPr>
            <a:spLocks noGrp="1"/>
          </p:cNvSpPr>
          <p:nvPr>
            <p:ph sz="quarter" idx="11" hasCustomPrompt="1"/>
          </p:nvPr>
        </p:nvSpPr>
        <p:spPr>
          <a:xfrm>
            <a:off x="4786313" y="1717675"/>
            <a:ext cx="403225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62393" y="975600"/>
            <a:ext cx="8556169" cy="576000"/>
          </a:xfrm>
          <a:prstGeom prst="rect">
            <a:avLst/>
          </a:prstGeom>
        </p:spPr>
        <p:txBody>
          <a:bodyPr/>
          <a:lstStyle>
            <a:lvl1pPr>
              <a:defRPr lang="zh-CN" altLang="en-US" sz="32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两栏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1682"/>
            <a:ext cx="9144000" cy="332713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8250026" y="313200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内容占位符 11"/>
          <p:cNvSpPr>
            <a:spLocks noGrp="1"/>
          </p:cNvSpPr>
          <p:nvPr>
            <p:ph sz="quarter" idx="10" hasCustomPrompt="1"/>
          </p:nvPr>
        </p:nvSpPr>
        <p:spPr>
          <a:xfrm>
            <a:off x="262394" y="1717675"/>
            <a:ext cx="403200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6" name="内容占位符 15"/>
          <p:cNvSpPr>
            <a:spLocks noGrp="1"/>
          </p:cNvSpPr>
          <p:nvPr>
            <p:ph sz="quarter" idx="11" hasCustomPrompt="1"/>
          </p:nvPr>
        </p:nvSpPr>
        <p:spPr>
          <a:xfrm>
            <a:off x="4786313" y="1717675"/>
            <a:ext cx="403225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21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96565" y="313200"/>
            <a:ext cx="4871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zh-CN" altLang="en-US" sz="1200" spc="-60" baseline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54BD5A17-3153-4A95-988E-B577C14000F1}" type="slidenum">
              <a:rPr lang="en-US" altLang="zh-CN" smtClean="0"/>
              <a:t>‹#›</a:t>
            </a:fld>
            <a:endParaRPr lang="en-US" altLang="zh-CN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62393" y="975600"/>
            <a:ext cx="8566445" cy="576000"/>
          </a:xfrm>
          <a:prstGeom prst="rect">
            <a:avLst/>
          </a:prstGeom>
        </p:spPr>
        <p:txBody>
          <a:bodyPr/>
          <a:lstStyle>
            <a:lvl1pPr>
              <a:defRPr lang="zh-CN" altLang="en-US" sz="32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231682"/>
            <a:ext cx="9144000" cy="33271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对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 hasCustomPrompt="1"/>
          </p:nvPr>
        </p:nvSpPr>
        <p:spPr>
          <a:xfrm>
            <a:off x="262394" y="960114"/>
            <a:ext cx="4032000" cy="574183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28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cxnSp>
        <p:nvCxnSpPr>
          <p:cNvPr id="3" name="直接连接符 2"/>
          <p:cNvCxnSpPr/>
          <p:nvPr/>
        </p:nvCxnSpPr>
        <p:spPr>
          <a:xfrm flipV="1">
            <a:off x="0" y="1550505"/>
            <a:ext cx="9144000" cy="79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内容占位符 11"/>
          <p:cNvSpPr>
            <a:spLocks noGrp="1"/>
          </p:cNvSpPr>
          <p:nvPr>
            <p:ph sz="quarter" idx="10" hasCustomPrompt="1"/>
          </p:nvPr>
        </p:nvSpPr>
        <p:spPr>
          <a:xfrm>
            <a:off x="262394" y="1717675"/>
            <a:ext cx="403200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6" name="内容占位符 15"/>
          <p:cNvSpPr>
            <a:spLocks noGrp="1"/>
          </p:cNvSpPr>
          <p:nvPr>
            <p:ph sz="quarter" idx="11" hasCustomPrompt="1"/>
          </p:nvPr>
        </p:nvSpPr>
        <p:spPr>
          <a:xfrm>
            <a:off x="4786313" y="1717675"/>
            <a:ext cx="403225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8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4786313" y="958297"/>
            <a:ext cx="4032000" cy="576000"/>
          </a:xfrm>
        </p:spPr>
        <p:txBody>
          <a:bodyPr anchor="b">
            <a:normAutofit/>
          </a:bodyPr>
          <a:lstStyle>
            <a:lvl1pPr marL="0" indent="0" algn="ctr">
              <a:buNone/>
              <a:defRPr lang="zh-CN" altLang="en-US" sz="2800" b="1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28600" lvl="0" indent="-228600" algn="ctr">
              <a:lnSpc>
                <a:spcPct val="90000"/>
              </a:lnSpc>
              <a:spcBef>
                <a:spcPct val="0"/>
              </a:spcBef>
            </a:pPr>
            <a:r>
              <a:rPr lang="zh-CN" altLang="en-US" dirty="0"/>
              <a:t>单击此处编辑标题</a:t>
            </a: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20" name="矩形 19"/>
          <p:cNvSpPr/>
          <p:nvPr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13" name="矩形 12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5" name="矩形 14"/>
          <p:cNvSpPr/>
          <p:nvPr userDrawn="1"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对比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24" name="矩形 23"/>
          <p:cNvSpPr/>
          <p:nvPr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8250026" y="313200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title" hasCustomPrompt="1"/>
          </p:nvPr>
        </p:nvSpPr>
        <p:spPr>
          <a:xfrm>
            <a:off x="262394" y="960114"/>
            <a:ext cx="4032000" cy="574183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28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cxnSp>
        <p:nvCxnSpPr>
          <p:cNvPr id="3" name="直接连接符 2"/>
          <p:cNvCxnSpPr/>
          <p:nvPr/>
        </p:nvCxnSpPr>
        <p:spPr>
          <a:xfrm flipV="1">
            <a:off x="0" y="1550505"/>
            <a:ext cx="9144000" cy="79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内容占位符 11"/>
          <p:cNvSpPr>
            <a:spLocks noGrp="1"/>
          </p:cNvSpPr>
          <p:nvPr>
            <p:ph sz="quarter" idx="10" hasCustomPrompt="1"/>
          </p:nvPr>
        </p:nvSpPr>
        <p:spPr>
          <a:xfrm>
            <a:off x="262394" y="1717675"/>
            <a:ext cx="403200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6" name="内容占位符 15"/>
          <p:cNvSpPr>
            <a:spLocks noGrp="1"/>
          </p:cNvSpPr>
          <p:nvPr>
            <p:ph sz="quarter" idx="11" hasCustomPrompt="1"/>
          </p:nvPr>
        </p:nvSpPr>
        <p:spPr>
          <a:xfrm>
            <a:off x="4786313" y="1717675"/>
            <a:ext cx="403225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8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4786313" y="958297"/>
            <a:ext cx="4032000" cy="576000"/>
          </a:xfrm>
        </p:spPr>
        <p:txBody>
          <a:bodyPr anchor="b">
            <a:normAutofit/>
          </a:bodyPr>
          <a:lstStyle>
            <a:lvl1pPr marL="0" indent="0" algn="ctr">
              <a:buNone/>
              <a:defRPr lang="zh-CN" altLang="en-US" sz="2800" b="1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28600" lvl="0" indent="-228600" algn="ctr">
              <a:lnSpc>
                <a:spcPct val="90000"/>
              </a:lnSpc>
              <a:spcBef>
                <a:spcPct val="0"/>
              </a:spcBef>
            </a:pPr>
            <a:r>
              <a:rPr lang="zh-CN" altLang="en-US" dirty="0"/>
              <a:t>单击此处编辑标题</a:t>
            </a:r>
          </a:p>
        </p:txBody>
      </p:sp>
      <p:sp>
        <p:nvSpPr>
          <p:cNvPr id="21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96565" y="313200"/>
            <a:ext cx="4871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zh-CN" altLang="en-US" sz="1200" spc="-60" baseline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54BD5A17-3153-4A95-988E-B577C14000F1}" type="slidenum">
              <a:rPr lang="en-US" altLang="zh-CN" smtClean="0"/>
              <a:t>‹#›</a:t>
            </a:fld>
            <a:endParaRPr lang="en-US" altLang="zh-CN" dirty="0"/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14" name="矩形 13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6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9" name="矩形 18"/>
          <p:cNvSpPr/>
          <p:nvPr userDrawn="1"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封面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7760" y="5815086"/>
            <a:ext cx="2458720" cy="65087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9123" y="4006448"/>
            <a:ext cx="8325019" cy="1114192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469124" y="5245246"/>
            <a:ext cx="5820358" cy="468179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lang="zh-CN" altLang="en-US" sz="2400" b="0">
                <a:solidFill>
                  <a:schemeClr val="bg1"/>
                </a:solidFill>
                <a:latin typeface="+mn-ea"/>
                <a:cs typeface="+mj-cs"/>
              </a:defRPr>
            </a:lvl1pPr>
          </a:lstStyle>
          <a:p>
            <a:pPr marL="228600" lvl="0" indent="-228600" algn="ctr">
              <a:lnSpc>
                <a:spcPct val="90000"/>
              </a:lnSpc>
              <a:spcBef>
                <a:spcPct val="0"/>
              </a:spcBef>
            </a:pPr>
            <a:r>
              <a:rPr lang="zh-CN" altLang="en-US"/>
              <a:t>单击以编辑母版副标题样式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0" hasCustomPrompt="1"/>
          </p:nvPr>
        </p:nvSpPr>
        <p:spPr>
          <a:xfrm>
            <a:off x="469124" y="5815087"/>
            <a:ext cx="4159250" cy="49900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单击此处添加日期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" t="172" r="40" b="-12"/>
          <a:stretch>
            <a:fillRect/>
          </a:stretch>
        </p:blipFill>
        <p:spPr>
          <a:xfrm>
            <a:off x="0" y="0"/>
            <a:ext cx="9144000" cy="3899805"/>
          </a:xfrm>
          <a:prstGeom prst="rect">
            <a:avLst/>
          </a:prstGeom>
          <a:ln>
            <a:noFill/>
          </a:ln>
        </p:spPr>
      </p:pic>
      <p:cxnSp>
        <p:nvCxnSpPr>
          <p:cNvPr id="11" name="直接连接符 10"/>
          <p:cNvCxnSpPr/>
          <p:nvPr/>
        </p:nvCxnSpPr>
        <p:spPr>
          <a:xfrm>
            <a:off x="0" y="3899805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" t="172" r="40" b="-12"/>
          <a:stretch>
            <a:fillRect/>
          </a:stretch>
        </p:blipFill>
        <p:spPr>
          <a:xfrm>
            <a:off x="0" y="0"/>
            <a:ext cx="9144000" cy="3899805"/>
          </a:xfrm>
          <a:prstGeom prst="rect">
            <a:avLst/>
          </a:prstGeom>
          <a:ln>
            <a:noFill/>
          </a:ln>
        </p:spPr>
      </p:pic>
      <p:cxnSp>
        <p:nvCxnSpPr>
          <p:cNvPr id="9" name="直接连接符 8"/>
          <p:cNvCxnSpPr/>
          <p:nvPr userDrawn="1"/>
        </p:nvCxnSpPr>
        <p:spPr>
          <a:xfrm>
            <a:off x="0" y="3899805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封底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03073"/>
            <a:ext cx="9144000" cy="281178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974" y="3608990"/>
            <a:ext cx="3021843" cy="799946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487896" y="1371600"/>
            <a:ext cx="8410492" cy="926932"/>
          </a:xfrm>
        </p:spPr>
        <p:txBody>
          <a:bodyPr>
            <a:noAutofit/>
          </a:bodyPr>
          <a:lstStyle>
            <a:lvl1pPr algn="ctr">
              <a:defRPr sz="6600" b="1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03073"/>
            <a:ext cx="9144000" cy="28117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802FC2-E307-4850-BD06-4F19A9C2E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319761352"/>
      </p:ext>
    </p:extLst>
  </p:cSld>
  <p:clrMapOvr>
    <a:masterClrMapping/>
  </p:clrMapOvr>
  <p:transition spd="med">
    <p:push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quarter" idx="10" hasCustomPrompt="1"/>
          </p:nvPr>
        </p:nvSpPr>
        <p:spPr>
          <a:xfrm>
            <a:off x="494025" y="1685678"/>
            <a:ext cx="8372163" cy="492149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4" y="974277"/>
            <a:ext cx="8372163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页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quarter" idx="10" hasCustomPrompt="1"/>
          </p:nvPr>
        </p:nvSpPr>
        <p:spPr>
          <a:xfrm>
            <a:off x="494025" y="1685678"/>
            <a:ext cx="8372163" cy="492149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5" y="975600"/>
            <a:ext cx="8372163" cy="576000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0" name="灯片编号占位符 5"/>
          <p:cNvSpPr txBox="1"/>
          <p:nvPr/>
        </p:nvSpPr>
        <p:spPr>
          <a:xfrm>
            <a:off x="8697600" y="311755"/>
            <a:ext cx="3651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1200" spc="-6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fld id="{E1703B59-C883-4B8B-974E-AFB30A6C43A7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8250026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内页-极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quarter" idx="10" hasCustomPrompt="1"/>
          </p:nvPr>
        </p:nvSpPr>
        <p:spPr>
          <a:xfrm>
            <a:off x="494025" y="1685678"/>
            <a:ext cx="8372163" cy="492149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4" y="974277"/>
            <a:ext cx="8372163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0" y="1"/>
            <a:ext cx="9144000" cy="6688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04390"/>
            <a:ext cx="459922" cy="460086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0" y="1"/>
            <a:ext cx="9144000" cy="6688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04390"/>
            <a:ext cx="459922" cy="46008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内页-极简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quarter" idx="10" hasCustomPrompt="1"/>
          </p:nvPr>
        </p:nvSpPr>
        <p:spPr>
          <a:xfrm>
            <a:off x="494025" y="1685678"/>
            <a:ext cx="8372163" cy="492149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4" y="974277"/>
            <a:ext cx="8372163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0" y="1"/>
            <a:ext cx="9144000" cy="6688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97600" y="313200"/>
            <a:ext cx="3651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zh-CN" altLang="en-US" sz="1200" spc="-60" baseline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D4CE0C3C-47D3-4455-AB34-8268314DB49D}" type="slidenum">
              <a:rPr lang="en-US" altLang="zh-CN" smtClean="0"/>
              <a:t>‹#›</a:t>
            </a:fld>
            <a:endParaRPr lang="en-US" altLang="zh-CN"/>
          </a:p>
        </p:txBody>
      </p:sp>
      <p:sp>
        <p:nvSpPr>
          <p:cNvPr id="8" name="文本框 7"/>
          <p:cNvSpPr txBox="1"/>
          <p:nvPr/>
        </p:nvSpPr>
        <p:spPr>
          <a:xfrm>
            <a:off x="8250026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04390"/>
            <a:ext cx="459922" cy="460086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0" y="1"/>
            <a:ext cx="9144000" cy="6688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 userDrawn="1"/>
        </p:nvSpPr>
        <p:spPr>
          <a:xfrm>
            <a:off x="8250026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04390"/>
            <a:ext cx="459922" cy="460086"/>
          </a:xfrm>
          <a:prstGeom prst="rect">
            <a:avLst/>
          </a:prstGeom>
        </p:spPr>
      </p:pic>
    </p:spTree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0" y="5821680"/>
            <a:ext cx="9144000" cy="10363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293" y="6100771"/>
            <a:ext cx="1958547" cy="51846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3850" y="235137"/>
            <a:ext cx="6474515" cy="337358"/>
          </a:xfrm>
          <a:prstGeom prst="rect">
            <a:avLst/>
          </a:prstGeom>
        </p:spPr>
        <p:txBody>
          <a:bodyPr anchor="ctr"/>
          <a:lstStyle>
            <a:lvl1pPr>
              <a:defRPr sz="200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1240"/>
            <a:ext cx="9144000" cy="518506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1240"/>
            <a:ext cx="9144000" cy="518506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5" y="975600"/>
            <a:ext cx="8372163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纯标题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5" y="975600"/>
            <a:ext cx="8372163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8250026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灯片编号占位符 5"/>
          <p:cNvSpPr txBox="1"/>
          <p:nvPr/>
        </p:nvSpPr>
        <p:spPr>
          <a:xfrm>
            <a:off x="8696565" y="311755"/>
            <a:ext cx="4474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200" spc="-6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fld id="{7E0B4DC1-AB35-4259-8072-EA8F5B8A0BBF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 spd="med">
    <p:push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microsoft.com/office/2007/relationships/hdphoto" Target="../media/hdphoto1.wdp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3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6" name="文本占位符 5"/>
          <p:cNvSpPr>
            <a:spLocks noGrp="1"/>
          </p:cNvSpPr>
          <p:nvPr>
            <p:ph type="body" idx="1"/>
          </p:nvPr>
        </p:nvSpPr>
        <p:spPr>
          <a:xfrm>
            <a:off x="413468" y="1673352"/>
            <a:ext cx="8340421" cy="49998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0" name="矩形 9"/>
          <p:cNvSpPr/>
          <p:nvPr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0" cstate="print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0" y="1231682"/>
            <a:ext cx="9144000" cy="332713"/>
          </a:xfrm>
          <a:prstGeom prst="rect">
            <a:avLst/>
          </a:prstGeom>
        </p:spPr>
      </p:pic>
      <p:sp>
        <p:nvSpPr>
          <p:cNvPr id="4" name="标题占位符 3"/>
          <p:cNvSpPr>
            <a:spLocks noGrp="1"/>
          </p:cNvSpPr>
          <p:nvPr>
            <p:ph type="title"/>
          </p:nvPr>
        </p:nvSpPr>
        <p:spPr>
          <a:xfrm>
            <a:off x="413468" y="863020"/>
            <a:ext cx="8410492" cy="7013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19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20" cstate="print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6"/>
          <p:cNvPicPr>
            <a:picLocks noChangeAspect="1"/>
          </p:cNvPicPr>
          <p:nvPr userDrawn="1"/>
        </p:nvPicPr>
        <p:blipFill>
          <a:blip r:embed="rId22"/>
          <a:stretch>
            <a:fillRect/>
          </a:stretch>
        </p:blipFill>
        <p:spPr>
          <a:xfrm>
            <a:off x="0" y="1231682"/>
            <a:ext cx="9144000" cy="332713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transition spd="med">
    <p:push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7.xml"/><Relationship Id="rId1" Type="http://schemas.openxmlformats.org/officeDocument/2006/relationships/tags" Target="../tags/tag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sz="4400" dirty="0"/>
              <a:t>数据库原理</a:t>
            </a:r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sz="2800" dirty="0"/>
              <a:t>2019</a:t>
            </a:r>
            <a:r>
              <a:rPr lang="zh-CN" altLang="en-US" sz="2800" dirty="0"/>
              <a:t>年</a:t>
            </a:r>
            <a:r>
              <a:rPr lang="en-US" altLang="zh-CN" sz="2800" dirty="0"/>
              <a:t>4</a:t>
            </a:r>
            <a:r>
              <a:rPr lang="zh-CN" altLang="en-US" sz="2800" dirty="0"/>
              <a:t>月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/>
          <p:cNvSpPr>
            <a:spLocks noGrp="1"/>
          </p:cNvSpPr>
          <p:nvPr>
            <p:ph sz="quarter" idx="10"/>
          </p:nvPr>
        </p:nvSpPr>
        <p:spPr>
          <a:xfrm>
            <a:off x="434975" y="4791075"/>
            <a:ext cx="8274685" cy="1273810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endParaRPr lang="zh-CN" altLang="en-US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0" indent="0">
              <a:lnSpc>
                <a:spcPct val="150000"/>
              </a:lnSpc>
              <a:buNone/>
            </a:pPr>
            <a:endParaRPr lang="zh-CN" altLang="en-US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图数据库的核心概念</a:t>
            </a:r>
          </a:p>
        </p:txBody>
      </p:sp>
      <p:pic>
        <p:nvPicPr>
          <p:cNvPr id="2" name="图片 1" descr="ajf9m9xx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800" y="1638300"/>
            <a:ext cx="6964680" cy="433451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/>
          <p:cNvSpPr>
            <a:spLocks noGrp="1"/>
          </p:cNvSpPr>
          <p:nvPr>
            <p:ph sz="quarter" idx="10"/>
          </p:nvPr>
        </p:nvSpPr>
        <p:spPr>
          <a:xfrm>
            <a:off x="434975" y="1665605"/>
            <a:ext cx="8274685" cy="1486535"/>
          </a:xfrm>
        </p:spPr>
        <p:txBody>
          <a:bodyPr>
            <a:normAutofit fontScale="85000" lnSpcReduction="2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zh-CN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  <a:r>
              <a:rPr lang="zh-CN" altLang="en-US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）反欺诈：通过图数据库可以对不同的个体、团体做关联分析，从人物在指定时间内的行为，例如去过地方的IP地址、曾经使用过的MAC地址（包括手机端、PC端、WIFI等）、社交网络的关联度分析，同一时间点是否曾经在同一地理位置附近出现过，银行账号之间是否有历史交易信息等。</a:t>
            </a:r>
          </a:p>
          <a:p>
            <a:pPr marL="0" indent="0">
              <a:lnSpc>
                <a:spcPct val="150000"/>
              </a:lnSpc>
              <a:buNone/>
            </a:pPr>
            <a:endParaRPr lang="zh-CN" altLang="en-US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0" indent="0">
              <a:lnSpc>
                <a:spcPct val="150000"/>
              </a:lnSpc>
              <a:buNone/>
            </a:pPr>
            <a:endParaRPr lang="zh-CN" altLang="en-US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图数据库的应用场景</a:t>
            </a:r>
          </a:p>
        </p:txBody>
      </p:sp>
      <p:pic>
        <p:nvPicPr>
          <p:cNvPr id="2" name="图片 1" descr="3kvwva1m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9560" y="2759710"/>
            <a:ext cx="5699125" cy="365061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/>
          <p:cNvSpPr>
            <a:spLocks noGrp="1"/>
          </p:cNvSpPr>
          <p:nvPr>
            <p:ph sz="quarter" idx="10"/>
          </p:nvPr>
        </p:nvSpPr>
        <p:spPr>
          <a:xfrm>
            <a:off x="434975" y="1665605"/>
            <a:ext cx="8274685" cy="1486535"/>
          </a:xfrm>
        </p:spPr>
        <p:txBody>
          <a:bodyPr>
            <a:normAutofit fontScale="85000" lnSpcReduction="2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zh-CN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r>
              <a:rPr lang="zh-CN" altLang="en-US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）社交网络图谱：在社交网络中，公司、员工、技能的信息，这些都是节点，它们之间的关系和朋友之间的关系都是边，在这里面图数据库可以做一些非常复杂的公司之间关系的查询。比如说公司到员工、员工到其他公司，从中找类似的公司、相似的公司，都可以在这个系统内完成。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图数据库的应用场景</a:t>
            </a:r>
          </a:p>
        </p:txBody>
      </p:sp>
      <p:pic>
        <p:nvPicPr>
          <p:cNvPr id="5" name="图片 4" descr="kznxb5ak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7845" y="2954020"/>
            <a:ext cx="5745480" cy="324612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/>
          <p:cNvSpPr>
            <a:spLocks noGrp="1"/>
          </p:cNvSpPr>
          <p:nvPr>
            <p:ph sz="quarter" idx="10"/>
          </p:nvPr>
        </p:nvSpPr>
        <p:spPr>
          <a:xfrm>
            <a:off x="434975" y="1665605"/>
            <a:ext cx="3277870" cy="4625340"/>
          </a:xfrm>
        </p:spPr>
        <p:txBody>
          <a:bodyPr>
            <a:normAutofit fontScale="90000" lnSpcReduction="1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zh-CN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r>
              <a:rPr lang="zh-CN" altLang="en-US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）企业关系图谱：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企业在日常经营中，与客户、合作伙伴、渠道方、投资者都会打交道，这也决定了企业对社会各个领域都广有涉猎，呈现面错综复杂，因此可以通过企业数据图谱来查询，层层挖掘信息。基于图数据的企业信息查询可以真正了解企业的方方面面，而不再是传统单一的工商信息查询。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图数据库的应用场景</a:t>
            </a:r>
          </a:p>
        </p:txBody>
      </p:sp>
      <p:pic>
        <p:nvPicPr>
          <p:cNvPr id="2" name="图片 1" descr="dmq80p2j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7935" y="1665605"/>
            <a:ext cx="4617720" cy="462534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3850" y="235137"/>
            <a:ext cx="6474515" cy="337358"/>
          </a:xfrm>
        </p:spPr>
        <p:txBody>
          <a:bodyPr>
            <a:normAutofit fontScale="90000"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目录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Freeform 10"/>
          <p:cNvSpPr/>
          <p:nvPr userDrawn="1"/>
        </p:nvSpPr>
        <p:spPr bwMode="auto">
          <a:xfrm>
            <a:off x="1841535" y="1367357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5" name="文本框 4"/>
          <p:cNvSpPr txBox="1"/>
          <p:nvPr userDrawn="1"/>
        </p:nvSpPr>
        <p:spPr>
          <a:xfrm>
            <a:off x="2071646" y="1303550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接连接符 6"/>
          <p:cNvCxnSpPr>
            <a:stCxn id="4" idx="6"/>
          </p:cNvCxnSpPr>
          <p:nvPr/>
        </p:nvCxnSpPr>
        <p:spPr>
          <a:xfrm>
            <a:off x="2534033" y="1711215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2915073" y="1274734"/>
            <a:ext cx="4387392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ym typeface="+mn-ea"/>
              </a:rPr>
              <a:t>图数据库简介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Freeform 10"/>
          <p:cNvSpPr/>
          <p:nvPr userDrawn="1"/>
        </p:nvSpPr>
        <p:spPr bwMode="auto">
          <a:xfrm>
            <a:off x="1841535" y="2287330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14" name="文本框 13"/>
          <p:cNvSpPr txBox="1"/>
          <p:nvPr userDrawn="1"/>
        </p:nvSpPr>
        <p:spPr>
          <a:xfrm>
            <a:off x="2071646" y="2223523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5" name="直接连接符 14"/>
          <p:cNvCxnSpPr>
            <a:stCxn id="13" idx="6"/>
          </p:cNvCxnSpPr>
          <p:nvPr/>
        </p:nvCxnSpPr>
        <p:spPr>
          <a:xfrm>
            <a:off x="2534033" y="2631188"/>
            <a:ext cx="450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2915073" y="2194707"/>
            <a:ext cx="4387392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ym typeface="+mn-ea"/>
              </a:rPr>
              <a:t>知识图谱简介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Freeform 10"/>
          <p:cNvSpPr/>
          <p:nvPr userDrawn="1"/>
        </p:nvSpPr>
        <p:spPr bwMode="auto">
          <a:xfrm>
            <a:off x="1841535" y="3207303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2071646" y="3143496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0" name="直接连接符 19"/>
          <p:cNvCxnSpPr>
            <a:stCxn id="18" idx="6"/>
          </p:cNvCxnSpPr>
          <p:nvPr/>
        </p:nvCxnSpPr>
        <p:spPr>
          <a:xfrm>
            <a:off x="2534033" y="3551161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2915073" y="3114680"/>
            <a:ext cx="4387392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ym typeface="+mn-ea"/>
              </a:rPr>
              <a:t>Neo4j</a:t>
            </a:r>
            <a:r>
              <a:rPr lang="zh-CN" altLang="en-US" sz="2400" dirty="0">
                <a:sym typeface="+mn-ea"/>
              </a:rPr>
              <a:t>图数据库的使用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3" name="Freeform 10"/>
          <p:cNvSpPr/>
          <p:nvPr userDrawn="1"/>
        </p:nvSpPr>
        <p:spPr bwMode="auto">
          <a:xfrm>
            <a:off x="1841535" y="4127276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24" name="文本框 23"/>
          <p:cNvSpPr txBox="1"/>
          <p:nvPr userDrawn="1"/>
        </p:nvSpPr>
        <p:spPr>
          <a:xfrm>
            <a:off x="2071646" y="4063469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5" name="直接连接符 24"/>
          <p:cNvCxnSpPr>
            <a:stCxn id="23" idx="6"/>
          </p:cNvCxnSpPr>
          <p:nvPr/>
        </p:nvCxnSpPr>
        <p:spPr>
          <a:xfrm>
            <a:off x="2534033" y="4471134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2915073" y="4034653"/>
            <a:ext cx="4387392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ym typeface="+mn-ea"/>
              </a:rPr>
              <a:t>知识图谱的构建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知识图谱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10"/>
          </p:nvPr>
        </p:nvSpPr>
        <p:spPr>
          <a:xfrm>
            <a:off x="494024" y="1623781"/>
            <a:ext cx="8372475" cy="4921250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zh-CN" sz="1800" dirty="0">
                <a:latin typeface="Adobe Gothic Std B" panose="020B0800000000000000" pitchFamily="34" charset="-128"/>
              </a:rPr>
              <a:t>           </a:t>
            </a:r>
            <a:r>
              <a:rPr sz="1800" dirty="0" err="1">
                <a:latin typeface="Adobe Gothic Std B" panose="020B0800000000000000" pitchFamily="34" charset="-128"/>
              </a:rPr>
              <a:t>知识图谱，也被称为科学知识图谱、知识域可视化或知识域映射地图</a:t>
            </a:r>
            <a:r>
              <a:rPr sz="1800" dirty="0">
                <a:latin typeface="Adobe Gothic Std B" panose="020B0800000000000000" pitchFamily="34" charset="-128"/>
              </a:rPr>
              <a:t>， 是显示科学知识的发展进程与结 构关系的的一系列各种不同的图形。 它用可视化技术 描述知识资源及其载体，挖掘、分析、构建、绘制和显示 </a:t>
            </a:r>
            <a:r>
              <a:rPr sz="1800" dirty="0" err="1">
                <a:latin typeface="Adobe Gothic Std B" panose="020B0800000000000000" pitchFamily="34" charset="-128"/>
              </a:rPr>
              <a:t>知识及它们之间的相互联系</a:t>
            </a:r>
            <a:r>
              <a:rPr lang="zh-CN" altLang="en-US" sz="1800" dirty="0">
                <a:latin typeface="Adobe Gothic Std B" panose="020B0800000000000000" pitchFamily="34" charset="-128"/>
              </a:rPr>
              <a:t>。通俗的讲，可以简单地把知识图谱理解成多关系图。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469FEDE-AE10-4D53-875E-3931D17651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944" y="3954863"/>
            <a:ext cx="7506112" cy="2665489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知识图谱</a:t>
            </a:r>
          </a:p>
        </p:txBody>
      </p:sp>
      <p:pic>
        <p:nvPicPr>
          <p:cNvPr id="2" name="图片 1" descr="6q53zaca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985" y="3429001"/>
            <a:ext cx="7228840" cy="2967990"/>
          </a:xfrm>
          <a:prstGeom prst="rect">
            <a:avLst/>
          </a:prstGeom>
        </p:spPr>
      </p:pic>
      <p:pic>
        <p:nvPicPr>
          <p:cNvPr id="4" name="图片 3" descr="捕获"/>
          <p:cNvPicPr>
            <a:picLocks noChangeAspect="1"/>
          </p:cNvPicPr>
          <p:nvPr/>
        </p:nvPicPr>
        <p:blipFill>
          <a:blip r:embed="rId3"/>
          <a:srcRect r="-600" b="1169"/>
          <a:stretch>
            <a:fillRect/>
          </a:stretch>
        </p:blipFill>
        <p:spPr>
          <a:xfrm>
            <a:off x="4161790" y="3552190"/>
            <a:ext cx="4154805" cy="2577465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720725" y="5624195"/>
            <a:ext cx="3074670" cy="808990"/>
          </a:xfrm>
          <a:prstGeom prst="rect">
            <a:avLst/>
          </a:prstGeom>
          <a:noFill/>
          <a:ln w="127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6870700" y="3904615"/>
            <a:ext cx="1405890" cy="152717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10"/>
          </p:nvPr>
        </p:nvSpPr>
        <p:spPr>
          <a:xfrm>
            <a:off x="494030" y="1685925"/>
            <a:ext cx="8372475" cy="1830070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zh-CN" dirty="0"/>
              <a:t>     Google 早在 2012 </a:t>
            </a:r>
            <a:r>
              <a:rPr lang="en-US" altLang="zh-CN" dirty="0" err="1"/>
              <a:t>年就发布了“知识图谱</a:t>
            </a:r>
            <a:r>
              <a:rPr lang="en-US" altLang="zh-CN" dirty="0"/>
              <a:t>”</a:t>
            </a:r>
            <a:r>
              <a:rPr lang="zh-CN" altLang="en-US" dirty="0"/>
              <a:t>，</a:t>
            </a:r>
            <a:r>
              <a:rPr lang="en-US" altLang="zh-CN" dirty="0"/>
              <a:t>利用知识图谱将Google 的搜索结果进行知识系统化。 当用户在搜索某一关键词时，Google 就会在搜索结果的右边给出该关键词相关的信息， 极大地方便了人们对信息的搜索。2013 年 2 月</a:t>
            </a:r>
            <a:r>
              <a:rPr lang="zh-CN" altLang="en-US" dirty="0"/>
              <a:t>，</a:t>
            </a:r>
            <a:r>
              <a:rPr lang="en-US" altLang="zh-CN" dirty="0"/>
              <a:t>百度也推出了自己的知识图谱。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/>
          <p:cNvSpPr>
            <a:spLocks noGrp="1"/>
          </p:cNvSpPr>
          <p:nvPr>
            <p:ph sz="quarter" idx="10"/>
          </p:nvPr>
        </p:nvSpPr>
        <p:spPr>
          <a:xfrm>
            <a:off x="494030" y="1685925"/>
            <a:ext cx="8372475" cy="4921250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dirty="0"/>
              <a:t>      </a:t>
            </a:r>
            <a:endParaRPr lang="zh-CN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知识图谱</a:t>
            </a:r>
          </a:p>
        </p:txBody>
      </p:sp>
      <p:pic>
        <p:nvPicPr>
          <p:cNvPr id="2" name="图片 1" descr="q44qzc9h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970" y="1914525"/>
            <a:ext cx="8608060" cy="368554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知识图谱应用</a:t>
            </a:r>
          </a:p>
        </p:txBody>
      </p:sp>
      <p:pic>
        <p:nvPicPr>
          <p:cNvPr id="3" name="图片 2" descr="uxcw13j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950" y="1967865"/>
            <a:ext cx="7721600" cy="473329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21030" y="1549400"/>
            <a:ext cx="7971155" cy="88113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        </a:t>
            </a:r>
            <a:r>
              <a:rPr lang="zh-CN" altLang="en-US" dirty="0">
                <a:latin typeface="Adobe Gothic Std B" panose="020B0800000000000000" pitchFamily="34" charset="-128"/>
              </a:rPr>
              <a:t>通过知识图谱，不仅可以将互联网的信息表达成更接近人类认知世界的形式，而且提供了一种更好的组织、管理和利用海量信息的方式。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项目框架介绍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4464AC43-562C-480D-838C-A691774D1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9094" y="1845265"/>
            <a:ext cx="7721666" cy="4001095"/>
          </a:xfrm>
          <a:prstGeom prst="rect">
            <a:avLst/>
          </a:prstGeom>
          <a:solidFill>
            <a:srgbClr val="F6F8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/>
                <a:ea typeface="SFMono-Regular"/>
              </a:rPr>
              <a:t> 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/>
                <a:ea typeface="SFMono-Regular"/>
              </a:rPr>
              <a:t>├── MyCrawler // scrapy爬虫项目路径 </a:t>
            </a:r>
            <a:endParaRPr kumimoji="0" lang="en-US" altLang="zh-CN" sz="2000" b="0" i="0" u="none" strike="noStrike" cap="none" normalizeH="0" baseline="0" dirty="0">
              <a:ln>
                <a:noFill/>
              </a:ln>
              <a:solidFill>
                <a:srgbClr val="24292E"/>
              </a:solidFill>
              <a:effectLst/>
              <a:latin typeface="Arial Unicode MS"/>
              <a:ea typeface="SFMono-Regular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2000" dirty="0">
                <a:solidFill>
                  <a:srgbClr val="24292E"/>
                </a:solidFill>
                <a:latin typeface="Arial Unicode MS"/>
                <a:ea typeface="SFMono-Regular"/>
              </a:rPr>
              <a:t> 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/>
                <a:ea typeface="SFMono-Regular"/>
              </a:rPr>
              <a:t>│   └── MyCrawler</a:t>
            </a:r>
            <a:endParaRPr kumimoji="0" lang="en-US" altLang="zh-CN" sz="2000" b="0" i="0" u="none" strike="noStrike" cap="none" normalizeH="0" baseline="0" dirty="0">
              <a:ln>
                <a:noFill/>
              </a:ln>
              <a:solidFill>
                <a:srgbClr val="24292E"/>
              </a:solidFill>
              <a:effectLst/>
              <a:latin typeface="Arial Unicode MS"/>
              <a:ea typeface="SFMono-Regular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/>
                <a:ea typeface="SFMono-Regular"/>
              </a:rPr>
              <a:t> │   </a:t>
            </a:r>
            <a:r>
              <a:rPr lang="en-US" altLang="zh-CN" sz="2000" dirty="0">
                <a:solidFill>
                  <a:srgbClr val="24292E"/>
                </a:solidFill>
                <a:latin typeface="Arial Unicode MS"/>
                <a:ea typeface="SFMono-Regular"/>
              </a:rPr>
              <a:t>         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/>
                <a:ea typeface="SFMono-Regular"/>
              </a:rPr>
              <a:t>├── data </a:t>
            </a:r>
            <a:endParaRPr kumimoji="0" lang="en-US" altLang="zh-CN" sz="2000" b="0" i="0" u="none" strike="noStrike" cap="none" normalizeH="0" baseline="0" dirty="0">
              <a:ln>
                <a:noFill/>
              </a:ln>
              <a:solidFill>
                <a:srgbClr val="24292E"/>
              </a:solidFill>
              <a:effectLst/>
              <a:latin typeface="Arial Unicode MS"/>
              <a:ea typeface="SFMono-Regular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/>
                <a:ea typeface="SFMono-Regular"/>
              </a:rPr>
              <a:t> 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/>
                <a:ea typeface="SFMono-Regular"/>
              </a:rPr>
              <a:t>│  </a:t>
            </a:r>
            <a:r>
              <a:rPr lang="en-US" altLang="zh-CN" sz="2000" dirty="0">
                <a:solidFill>
                  <a:srgbClr val="24292E"/>
                </a:solidFill>
                <a:latin typeface="Arial Unicode MS"/>
                <a:ea typeface="SFMono-Regular"/>
              </a:rPr>
              <a:t>          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/>
                <a:ea typeface="SFMono-Regular"/>
              </a:rPr>
              <a:t>└── spiders </a:t>
            </a:r>
            <a:endParaRPr kumimoji="0" lang="en-US" altLang="zh-CN" sz="2000" b="0" i="0" u="none" strike="noStrike" cap="none" normalizeH="0" baseline="0" dirty="0">
              <a:ln>
                <a:noFill/>
              </a:ln>
              <a:solidFill>
                <a:srgbClr val="24292E"/>
              </a:solidFill>
              <a:effectLst/>
              <a:latin typeface="Arial Unicode MS"/>
              <a:ea typeface="SFMono-Regular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/>
                <a:ea typeface="SFMono-Regular"/>
              </a:rPr>
              <a:t> 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/>
                <a:ea typeface="SFMono-Regular"/>
              </a:rPr>
              <a:t>├── demo </a:t>
            </a: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/>
                <a:ea typeface="SFMono-Regular"/>
              </a:rPr>
              <a:t> 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/>
                <a:ea typeface="SFMono-Regular"/>
              </a:rPr>
              <a:t>// django项目路径 </a:t>
            </a:r>
            <a:endParaRPr kumimoji="0" lang="en-US" altLang="zh-CN" sz="2000" b="0" i="0" u="none" strike="noStrike" cap="none" normalizeH="0" baseline="0" dirty="0">
              <a:ln>
                <a:noFill/>
              </a:ln>
              <a:solidFill>
                <a:srgbClr val="24292E"/>
              </a:solidFill>
              <a:effectLst/>
              <a:latin typeface="Arial Unicode MS"/>
              <a:ea typeface="SFMono-Regular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2000" dirty="0">
                <a:solidFill>
                  <a:srgbClr val="24292E"/>
                </a:solidFill>
                <a:latin typeface="Arial Unicode MS"/>
                <a:ea typeface="SFMono-Regular"/>
              </a:rPr>
              <a:t> 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/>
                <a:ea typeface="SFMono-Regular"/>
              </a:rPr>
              <a:t>│   ├── Model // 模型层，用于封装Item类，以及neo4j和csv的读取 </a:t>
            </a:r>
            <a:endParaRPr lang="en-US" altLang="zh-CN" sz="2000" dirty="0">
              <a:solidFill>
                <a:srgbClr val="24292E"/>
              </a:solidFill>
              <a:latin typeface="Arial Unicode MS"/>
              <a:ea typeface="SFMono-Regular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/>
                <a:ea typeface="SFMono-Regular"/>
              </a:rPr>
              <a:t> 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/>
                <a:ea typeface="SFMono-Regular"/>
              </a:rPr>
              <a:t>│   ├── demo // 用于写页面的逻辑(View) </a:t>
            </a:r>
            <a:endParaRPr kumimoji="0" lang="en-US" altLang="zh-CN" sz="2000" b="0" i="0" u="none" strike="noStrike" cap="none" normalizeH="0" baseline="0" dirty="0">
              <a:ln>
                <a:noFill/>
              </a:ln>
              <a:solidFill>
                <a:srgbClr val="24292E"/>
              </a:solidFill>
              <a:effectLst/>
              <a:latin typeface="Arial Unicode MS"/>
              <a:ea typeface="SFMono-Regular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/>
                <a:ea typeface="SFMono-Regular"/>
              </a:rPr>
              <a:t> 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/>
                <a:ea typeface="SFMono-Regular"/>
              </a:rPr>
              <a:t>│   ├── static // 静态资源 </a:t>
            </a:r>
            <a:endParaRPr kumimoji="0" lang="en-US" altLang="zh-CN" sz="2000" b="0" i="0" u="none" strike="noStrike" cap="none" normalizeH="0" baseline="0" dirty="0">
              <a:ln>
                <a:noFill/>
              </a:ln>
              <a:solidFill>
                <a:srgbClr val="24292E"/>
              </a:solidFill>
              <a:effectLst/>
              <a:latin typeface="Arial Unicode MS"/>
              <a:ea typeface="SFMono-Regular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2000" dirty="0">
                <a:solidFill>
                  <a:srgbClr val="24292E"/>
                </a:solidFill>
                <a:latin typeface="Arial Unicode MS"/>
                <a:ea typeface="SFMono-Regular"/>
              </a:rPr>
              <a:t> 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/>
                <a:ea typeface="SFMono-Regular"/>
              </a:rPr>
              <a:t>│   │   ├── css </a:t>
            </a:r>
            <a:endParaRPr kumimoji="0" lang="en-US" altLang="zh-CN" sz="2000" b="0" i="0" u="none" strike="noStrike" cap="none" normalizeH="0" baseline="0" dirty="0">
              <a:ln>
                <a:noFill/>
              </a:ln>
              <a:solidFill>
                <a:srgbClr val="24292E"/>
              </a:solidFill>
              <a:effectLst/>
              <a:latin typeface="Arial Unicode MS"/>
              <a:ea typeface="SFMono-Regular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2000" dirty="0">
                <a:solidFill>
                  <a:srgbClr val="24292E"/>
                </a:solidFill>
                <a:latin typeface="Arial Unicode MS"/>
                <a:ea typeface="SFMono-Regular"/>
              </a:rPr>
              <a:t> 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/>
                <a:ea typeface="SFMono-Regular"/>
              </a:rPr>
              <a:t>│   │   ├── js </a:t>
            </a:r>
            <a:endParaRPr kumimoji="0" lang="en-US" altLang="zh-CN" sz="2000" b="0" i="0" u="none" strike="noStrike" cap="none" normalizeH="0" baseline="0" dirty="0">
              <a:ln>
                <a:noFill/>
              </a:ln>
              <a:solidFill>
                <a:srgbClr val="24292E"/>
              </a:solidFill>
              <a:effectLst/>
              <a:latin typeface="Arial Unicode MS"/>
              <a:ea typeface="SFMono-Regular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2000" dirty="0">
                <a:solidFill>
                  <a:srgbClr val="24292E"/>
                </a:solidFill>
                <a:latin typeface="Arial Unicode MS"/>
                <a:ea typeface="SFMono-Regular"/>
              </a:rPr>
              <a:t> 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/>
                <a:ea typeface="SFMono-Regular"/>
              </a:rPr>
              <a:t>│   │   └── open-iconic </a:t>
            </a:r>
            <a:endParaRPr kumimoji="0" lang="en-US" altLang="zh-CN" sz="2000" b="0" i="0" u="none" strike="noStrike" cap="none" normalizeH="0" baseline="0" dirty="0">
              <a:ln>
                <a:noFill/>
              </a:ln>
              <a:solidFill>
                <a:srgbClr val="24292E"/>
              </a:solidFill>
              <a:effectLst/>
              <a:latin typeface="Arial Unicode MS"/>
              <a:ea typeface="SFMono-Regular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2000" dirty="0">
                <a:solidFill>
                  <a:srgbClr val="24292E"/>
                </a:solidFill>
                <a:latin typeface="Arial Unicode MS"/>
                <a:ea typeface="SFMono-Regular"/>
              </a:rPr>
              <a:t> 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/>
                <a:ea typeface="SFMono-Regular"/>
              </a:rPr>
              <a:t>│   ├── templates // html页面 </a:t>
            </a:r>
            <a:endParaRPr kumimoji="0" lang="en-US" altLang="zh-CN" sz="2000" b="0" i="0" u="none" strike="noStrike" cap="none" normalizeH="0" baseline="0" dirty="0">
              <a:ln>
                <a:noFill/>
              </a:ln>
              <a:solidFill>
                <a:srgbClr val="24292E"/>
              </a:solidFill>
              <a:effectLst/>
              <a:latin typeface="Arial Unicode MS"/>
              <a:ea typeface="SFMono-Regular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2000" dirty="0">
                <a:solidFill>
                  <a:srgbClr val="24292E"/>
                </a:solidFill>
                <a:latin typeface="Arial Unicode MS"/>
                <a:ea typeface="SFMono-Regular"/>
              </a:rPr>
              <a:t> 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/>
                <a:ea typeface="SFMono-Regular"/>
              </a:rPr>
              <a:t>│   └── toolkit // 工具库，包括预加载，</a:t>
            </a:r>
            <a:r>
              <a:rPr kumimoji="0" lang="zh-CN" altLang="en-US" sz="20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/>
                <a:ea typeface="SFMono-Regular"/>
              </a:rPr>
              <a:t>树的构建等</a:t>
            </a:r>
            <a:endParaRPr kumimoji="0" lang="en-US" altLang="zh-CN" sz="2000" b="0" i="0" u="none" strike="noStrike" cap="none" normalizeH="0" baseline="0" dirty="0">
              <a:ln>
                <a:noFill/>
              </a:ln>
              <a:solidFill>
                <a:srgbClr val="24292E"/>
              </a:solidFill>
              <a:effectLst/>
              <a:latin typeface="Arial Unicode MS"/>
              <a:ea typeface="SFMono-Regular"/>
            </a:endParaRPr>
          </a:p>
        </p:txBody>
      </p:sp>
    </p:spTree>
    <p:extLst>
      <p:ext uri="{BB962C8B-B14F-4D97-AF65-F5344CB8AC3E}">
        <p14:creationId xmlns:p14="http://schemas.microsoft.com/office/powerpoint/2010/main" val="34561840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基于图数据库构建知识图谱</a:t>
            </a:r>
            <a:endParaRPr lang="zh-CN" altLang="en-US" sz="2400" dirty="0"/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马可凡、沈宸恺、邓鑫瑞、张金源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2019</a:t>
            </a:r>
            <a:r>
              <a:rPr lang="zh-CN" altLang="en-US" dirty="0"/>
              <a:t>年</a:t>
            </a:r>
            <a:r>
              <a:rPr lang="en-US" altLang="zh-CN" dirty="0"/>
              <a:t>4</a:t>
            </a:r>
            <a:r>
              <a:rPr lang="zh-CN" altLang="en-US" dirty="0"/>
              <a:t>月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项目框架介绍</a:t>
            </a:r>
            <a:r>
              <a:rPr lang="en-US" altLang="zh-CN" dirty="0"/>
              <a:t>--Django</a:t>
            </a:r>
            <a:endParaRPr lang="zh-CN" altLang="en-US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4464AC43-562C-480D-838C-A691774D1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67492" y="1894648"/>
            <a:ext cx="3187732" cy="1938992"/>
          </a:xfrm>
          <a:prstGeom prst="rect">
            <a:avLst/>
          </a:prstGeom>
          <a:solidFill>
            <a:srgbClr val="F6F8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400" dirty="0">
                <a:solidFill>
                  <a:srgbClr val="24292E"/>
                </a:solidFill>
                <a:latin typeface="Arial Unicode MS"/>
              </a:rPr>
              <a:t>├── demo </a:t>
            </a:r>
            <a:r>
              <a:rPr lang="en-US" altLang="zh-CN" sz="1400" dirty="0">
                <a:solidFill>
                  <a:srgbClr val="24292E"/>
                </a:solidFill>
                <a:latin typeface="Arial Unicode MS"/>
              </a:rPr>
              <a:t> </a:t>
            </a:r>
            <a:r>
              <a:rPr lang="zh-CN" altLang="zh-CN" sz="1400" dirty="0">
                <a:solidFill>
                  <a:srgbClr val="24292E"/>
                </a:solidFill>
                <a:latin typeface="Arial Unicode MS"/>
              </a:rPr>
              <a:t>// django项目路径 </a:t>
            </a:r>
            <a:endParaRPr lang="en-US" altLang="zh-CN" sz="1400" dirty="0">
              <a:solidFill>
                <a:srgbClr val="24292E"/>
              </a:solidFill>
              <a:latin typeface="Arial Unicode MS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400" dirty="0">
                <a:solidFill>
                  <a:srgbClr val="24292E"/>
                </a:solidFill>
                <a:latin typeface="Arial Unicode MS"/>
              </a:rPr>
              <a:t> </a:t>
            </a:r>
            <a:r>
              <a:rPr lang="zh-CN" altLang="zh-CN" sz="1400" dirty="0">
                <a:solidFill>
                  <a:srgbClr val="24292E"/>
                </a:solidFill>
                <a:latin typeface="Arial Unicode MS"/>
              </a:rPr>
              <a:t>│   ├── Model // </a:t>
            </a:r>
            <a:r>
              <a:rPr lang="zh-CN" altLang="en-US" sz="1400" dirty="0">
                <a:solidFill>
                  <a:srgbClr val="24292E"/>
                </a:solidFill>
                <a:latin typeface="Arial Unicode MS"/>
              </a:rPr>
              <a:t>数据存取层（</a:t>
            </a:r>
            <a:r>
              <a:rPr lang="en-US" altLang="zh-CN" sz="1400" dirty="0">
                <a:solidFill>
                  <a:srgbClr val="24292E"/>
                </a:solidFill>
                <a:latin typeface="Arial Unicode MS"/>
              </a:rPr>
              <a:t>Model</a:t>
            </a:r>
            <a:r>
              <a:rPr lang="zh-CN" altLang="en-US" sz="1400" dirty="0">
                <a:solidFill>
                  <a:srgbClr val="24292E"/>
                </a:solidFill>
                <a:latin typeface="Arial Unicode MS"/>
              </a:rPr>
              <a:t>）</a:t>
            </a:r>
            <a:endParaRPr lang="en-US" altLang="zh-CN" sz="1400" dirty="0">
              <a:solidFill>
                <a:srgbClr val="24292E"/>
              </a:solidFill>
              <a:latin typeface="Arial Unicode MS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400" dirty="0">
                <a:solidFill>
                  <a:srgbClr val="24292E"/>
                </a:solidFill>
                <a:latin typeface="Arial Unicode MS"/>
              </a:rPr>
              <a:t> </a:t>
            </a:r>
            <a:r>
              <a:rPr lang="zh-CN" altLang="zh-CN" sz="1400" dirty="0">
                <a:solidFill>
                  <a:srgbClr val="24292E"/>
                </a:solidFill>
                <a:latin typeface="Arial Unicode MS"/>
              </a:rPr>
              <a:t>│   ├── demo //</a:t>
            </a:r>
            <a:r>
              <a:rPr lang="zh-CN" altLang="en-US" sz="1400" dirty="0">
                <a:solidFill>
                  <a:srgbClr val="24292E"/>
                </a:solidFill>
                <a:latin typeface="Arial Unicode MS"/>
              </a:rPr>
              <a:t>业务</a:t>
            </a:r>
            <a:r>
              <a:rPr lang="zh-CN" altLang="zh-CN" sz="1400" dirty="0">
                <a:solidFill>
                  <a:srgbClr val="24292E"/>
                </a:solidFill>
                <a:latin typeface="Arial Unicode MS"/>
              </a:rPr>
              <a:t>逻辑</a:t>
            </a:r>
            <a:r>
              <a:rPr lang="zh-CN" altLang="en-US" sz="1400" dirty="0">
                <a:solidFill>
                  <a:srgbClr val="24292E"/>
                </a:solidFill>
                <a:latin typeface="Arial Unicode MS"/>
              </a:rPr>
              <a:t>层</a:t>
            </a:r>
            <a:r>
              <a:rPr lang="zh-CN" altLang="zh-CN" sz="1400" dirty="0">
                <a:solidFill>
                  <a:srgbClr val="24292E"/>
                </a:solidFill>
                <a:latin typeface="Arial Unicode MS"/>
              </a:rPr>
              <a:t>(View) </a:t>
            </a:r>
            <a:endParaRPr lang="en-US" altLang="zh-CN" sz="1400" dirty="0">
              <a:solidFill>
                <a:srgbClr val="24292E"/>
              </a:solidFill>
              <a:latin typeface="Arial Unicode MS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400" dirty="0">
                <a:solidFill>
                  <a:srgbClr val="24292E"/>
                </a:solidFill>
                <a:latin typeface="Arial Unicode MS"/>
              </a:rPr>
              <a:t> </a:t>
            </a:r>
            <a:r>
              <a:rPr lang="zh-CN" altLang="zh-CN" sz="1400" dirty="0">
                <a:solidFill>
                  <a:srgbClr val="24292E"/>
                </a:solidFill>
                <a:latin typeface="Arial Unicode MS"/>
              </a:rPr>
              <a:t>│   ├── static // 静态资源 </a:t>
            </a:r>
            <a:endParaRPr lang="en-US" altLang="zh-CN" sz="1400" dirty="0">
              <a:solidFill>
                <a:srgbClr val="24292E"/>
              </a:solidFill>
              <a:latin typeface="Arial Unicode MS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400" dirty="0">
                <a:solidFill>
                  <a:srgbClr val="24292E"/>
                </a:solidFill>
                <a:latin typeface="Arial Unicode MS"/>
              </a:rPr>
              <a:t> </a:t>
            </a:r>
            <a:r>
              <a:rPr lang="zh-CN" altLang="zh-CN" sz="1400" dirty="0">
                <a:solidFill>
                  <a:srgbClr val="24292E"/>
                </a:solidFill>
                <a:latin typeface="Arial Unicode MS"/>
              </a:rPr>
              <a:t>│   │   ├── css </a:t>
            </a:r>
            <a:endParaRPr lang="en-US" altLang="zh-CN" sz="1400" dirty="0">
              <a:solidFill>
                <a:srgbClr val="24292E"/>
              </a:solidFill>
              <a:latin typeface="Arial Unicode MS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400" dirty="0">
                <a:solidFill>
                  <a:srgbClr val="24292E"/>
                </a:solidFill>
                <a:latin typeface="Arial Unicode MS"/>
              </a:rPr>
              <a:t> </a:t>
            </a:r>
            <a:r>
              <a:rPr lang="zh-CN" altLang="zh-CN" sz="1400" dirty="0">
                <a:solidFill>
                  <a:srgbClr val="24292E"/>
                </a:solidFill>
                <a:latin typeface="Arial Unicode MS"/>
              </a:rPr>
              <a:t>│   │   ├── js </a:t>
            </a:r>
            <a:endParaRPr lang="en-US" altLang="zh-CN" sz="1400" dirty="0">
              <a:solidFill>
                <a:srgbClr val="24292E"/>
              </a:solidFill>
              <a:latin typeface="Arial Unicode MS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400" dirty="0">
                <a:solidFill>
                  <a:srgbClr val="24292E"/>
                </a:solidFill>
                <a:latin typeface="Arial Unicode MS"/>
              </a:rPr>
              <a:t> </a:t>
            </a:r>
            <a:r>
              <a:rPr lang="zh-CN" altLang="zh-CN" sz="1400" dirty="0">
                <a:solidFill>
                  <a:srgbClr val="24292E"/>
                </a:solidFill>
                <a:latin typeface="Arial Unicode MS"/>
              </a:rPr>
              <a:t>│   │   └── open-iconic </a:t>
            </a:r>
            <a:endParaRPr lang="en-US" altLang="zh-CN" sz="1400" dirty="0">
              <a:solidFill>
                <a:srgbClr val="24292E"/>
              </a:solidFill>
              <a:latin typeface="Arial Unicode MS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400" dirty="0">
                <a:solidFill>
                  <a:srgbClr val="24292E"/>
                </a:solidFill>
                <a:latin typeface="Arial Unicode MS"/>
              </a:rPr>
              <a:t> </a:t>
            </a:r>
            <a:r>
              <a:rPr lang="zh-CN" altLang="zh-CN" sz="1400" dirty="0">
                <a:solidFill>
                  <a:srgbClr val="24292E"/>
                </a:solidFill>
                <a:latin typeface="Arial Unicode MS"/>
              </a:rPr>
              <a:t>│   ├── templates // </a:t>
            </a:r>
            <a:r>
              <a:rPr lang="zh-CN" altLang="en-US" sz="1400" dirty="0">
                <a:solidFill>
                  <a:srgbClr val="24292E"/>
                </a:solidFill>
                <a:latin typeface="Arial Unicode MS"/>
              </a:rPr>
              <a:t>模板层</a:t>
            </a:r>
            <a:r>
              <a:rPr lang="en-US" altLang="zh-CN" sz="1400" dirty="0">
                <a:solidFill>
                  <a:srgbClr val="24292E"/>
                </a:solidFill>
                <a:latin typeface="Arial Unicode MS"/>
              </a:rPr>
              <a:t>(Templates)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400" dirty="0">
                <a:solidFill>
                  <a:srgbClr val="24292E"/>
                </a:solidFill>
                <a:latin typeface="Arial Unicode MS"/>
              </a:rPr>
              <a:t> </a:t>
            </a:r>
            <a:r>
              <a:rPr lang="zh-CN" altLang="zh-CN" sz="1400" dirty="0">
                <a:solidFill>
                  <a:srgbClr val="24292E"/>
                </a:solidFill>
                <a:latin typeface="Arial Unicode MS"/>
              </a:rPr>
              <a:t>│   └── toolkit // 工具库</a:t>
            </a:r>
            <a:endParaRPr lang="en-US" altLang="zh-CN" sz="1400" dirty="0">
              <a:solidFill>
                <a:srgbClr val="24292E"/>
              </a:solidFill>
              <a:latin typeface="Arial Unicode MS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9B442B9-6D38-4589-975C-5A27C9C0ED33}"/>
              </a:ext>
            </a:extLst>
          </p:cNvPr>
          <p:cNvSpPr txBox="1"/>
          <p:nvPr/>
        </p:nvSpPr>
        <p:spPr>
          <a:xfrm>
            <a:off x="88776" y="1793289"/>
            <a:ext cx="5778716" cy="2680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900" b="1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 </a:t>
            </a:r>
            <a:r>
              <a:rPr lang="en-US" altLang="zh-CN" sz="1900" b="1" dirty="0">
                <a:solidFill>
                  <a:srgbClr val="FF000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Django</a:t>
            </a:r>
            <a:r>
              <a:rPr lang="zh-CN" altLang="en-US" sz="1900" dirty="0">
                <a:latin typeface="Adobe Gothic Std B" panose="020B0800000000000000" pitchFamily="34" charset="-128"/>
              </a:rPr>
              <a:t>是一个由</a:t>
            </a:r>
            <a:r>
              <a:rPr lang="en-US" altLang="zh-CN" sz="1900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Python</a:t>
            </a:r>
            <a:r>
              <a:rPr lang="zh-CN" altLang="en-US" sz="1900" dirty="0">
                <a:latin typeface="Adobe Gothic Std B" panose="020B0800000000000000" pitchFamily="34" charset="-128"/>
              </a:rPr>
              <a:t>写成的</a:t>
            </a:r>
            <a:r>
              <a:rPr lang="en-US" altLang="zh-CN" sz="1900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Web</a:t>
            </a:r>
            <a:r>
              <a:rPr lang="zh-CN" altLang="en-US" sz="1900" dirty="0">
                <a:latin typeface="Adobe Gothic Std B" panose="020B0800000000000000" pitchFamily="34" charset="-128"/>
              </a:rPr>
              <a:t>应用框架。</a:t>
            </a:r>
            <a:endParaRPr lang="en-US" altLang="zh-CN" sz="1900" dirty="0"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900" dirty="0">
                <a:latin typeface="Adobe Gothic Std B" panose="020B0800000000000000" pitchFamily="34" charset="-128"/>
              </a:rPr>
              <a:t>采用了</a:t>
            </a:r>
            <a:r>
              <a:rPr lang="en-US" altLang="zh-CN" sz="1900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MVC</a:t>
            </a:r>
            <a:r>
              <a:rPr lang="zh-CN" altLang="en-US" sz="1900" dirty="0">
                <a:latin typeface="Adobe Gothic Std B" panose="020B0800000000000000" pitchFamily="34" charset="-128"/>
              </a:rPr>
              <a:t>的框架模式，即模型</a:t>
            </a:r>
            <a:r>
              <a:rPr lang="en-US" altLang="zh-CN" sz="1900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M</a:t>
            </a:r>
            <a:r>
              <a:rPr lang="zh-CN" altLang="en-US" sz="1900" dirty="0">
                <a:latin typeface="Adobe Gothic Std B" panose="020B0800000000000000" pitchFamily="34" charset="-128"/>
              </a:rPr>
              <a:t>，视图</a:t>
            </a:r>
            <a:r>
              <a:rPr lang="en-US" altLang="zh-CN" sz="1900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V</a:t>
            </a:r>
            <a:r>
              <a:rPr lang="zh-CN" altLang="en-US" sz="1900" dirty="0">
                <a:latin typeface="Adobe Gothic Std B" panose="020B0800000000000000" pitchFamily="34" charset="-128"/>
              </a:rPr>
              <a:t>和控制器</a:t>
            </a:r>
            <a:r>
              <a:rPr lang="en-US" altLang="zh-CN" sz="1900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C</a:t>
            </a:r>
            <a:r>
              <a:rPr lang="zh-CN" altLang="en-US" sz="1900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。</a:t>
            </a:r>
            <a:r>
              <a:rPr lang="zh-CN" altLang="en-US" sz="1900" dirty="0"/>
              <a:t>一种文件的组织和管理形式，用一种业务逻辑、数据、界面显示分离的方法组织代码。</a:t>
            </a:r>
            <a:endParaRPr lang="en-US" altLang="zh-CN" sz="1900" dirty="0"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900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MTV</a:t>
            </a:r>
            <a:r>
              <a:rPr lang="zh-CN" altLang="en-US" sz="1900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：</a:t>
            </a:r>
            <a:r>
              <a:rPr lang="en-US" altLang="zh-CN" sz="1900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View</a:t>
            </a:r>
            <a:r>
              <a:rPr lang="zh-CN" altLang="en-US" sz="1900" dirty="0">
                <a:latin typeface="Adobe Gothic Std B" panose="020B0800000000000000" pitchFamily="34" charset="-128"/>
              </a:rPr>
              <a:t>不再与</a:t>
            </a:r>
            <a:r>
              <a:rPr lang="en-US" altLang="zh-CN" sz="1900" dirty="0">
                <a:latin typeface="Adobe Gothic Std B" panose="020B0800000000000000" pitchFamily="34" charset="-128"/>
              </a:rPr>
              <a:t>html</a:t>
            </a:r>
            <a:r>
              <a:rPr lang="zh-CN" altLang="en-US" sz="1900" dirty="0">
                <a:latin typeface="Adobe Gothic Std B" panose="020B0800000000000000" pitchFamily="34" charset="-128"/>
              </a:rPr>
              <a:t>相关，而是主业务逻辑，而将</a:t>
            </a:r>
            <a:r>
              <a:rPr lang="en-US" altLang="zh-CN" sz="1900" dirty="0">
                <a:latin typeface="Adobe Gothic Std B" panose="020B0800000000000000" pitchFamily="34" charset="-128"/>
              </a:rPr>
              <a:t>html</a:t>
            </a:r>
            <a:r>
              <a:rPr lang="zh-CN" altLang="en-US" sz="1900" dirty="0">
                <a:latin typeface="Adobe Gothic Std B" panose="020B0800000000000000" pitchFamily="34" charset="-128"/>
              </a:rPr>
              <a:t>放入</a:t>
            </a:r>
            <a:r>
              <a:rPr lang="en-US" altLang="zh-CN" sz="1900" dirty="0">
                <a:latin typeface="Adobe Gothic Std B" panose="020B0800000000000000" pitchFamily="34" charset="-128"/>
              </a:rPr>
              <a:t>templates</a:t>
            </a:r>
            <a:r>
              <a:rPr lang="zh-CN" altLang="en-US" sz="1900" dirty="0">
                <a:latin typeface="Adobe Gothic Std B" panose="020B0800000000000000" pitchFamily="34" charset="-128"/>
              </a:rPr>
              <a:t>（模板）中。</a:t>
            </a:r>
            <a:endParaRPr lang="en-US" altLang="zh-CN" sz="1900" dirty="0">
              <a:latin typeface="Adobe Gothic Std B" panose="020B0800000000000000" pitchFamily="34" charset="-128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CA5DDCE-F0F6-4C4D-A888-E355FCF9750C}"/>
              </a:ext>
            </a:extLst>
          </p:cNvPr>
          <p:cNvSpPr txBox="1"/>
          <p:nvPr/>
        </p:nvSpPr>
        <p:spPr>
          <a:xfrm>
            <a:off x="88776" y="4574869"/>
            <a:ext cx="8050602" cy="17004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900" dirty="0">
                <a:latin typeface="Adobe Gothic Std B" panose="020B0800000000000000" pitchFamily="34" charset="-128"/>
              </a:rPr>
              <a:t>Html -&gt; </a:t>
            </a:r>
            <a:r>
              <a:rPr lang="zh-CN" altLang="en-US" sz="1900" dirty="0">
                <a:latin typeface="Adobe Gothic Std B" panose="020B0800000000000000" pitchFamily="34" charset="-128"/>
              </a:rPr>
              <a:t>骨架</a:t>
            </a:r>
            <a:r>
              <a:rPr lang="en-US" altLang="zh-CN" sz="1900" dirty="0">
                <a:latin typeface="Adobe Gothic Std B" panose="020B0800000000000000" pitchFamily="34" charset="-128"/>
              </a:rPr>
              <a:t>(</a:t>
            </a:r>
            <a:r>
              <a:rPr lang="zh-CN" altLang="en-US" sz="1900" dirty="0">
                <a:latin typeface="Adobe Gothic Std B" panose="020B0800000000000000" pitchFamily="34" charset="-128"/>
              </a:rPr>
              <a:t>内容</a:t>
            </a:r>
            <a:r>
              <a:rPr lang="en-US" altLang="zh-CN" sz="1900" dirty="0">
                <a:latin typeface="Adobe Gothic Std B" panose="020B0800000000000000" pitchFamily="34" charset="-128"/>
              </a:rPr>
              <a:t>) : </a:t>
            </a:r>
            <a:r>
              <a:rPr lang="zh-CN" altLang="en-US" sz="1900" dirty="0">
                <a:latin typeface="Adobe Gothic Std B" panose="020B0800000000000000" pitchFamily="34" charset="-128"/>
              </a:rPr>
              <a:t>定义页面内容结构如</a:t>
            </a:r>
            <a:r>
              <a:rPr lang="zh-CN" altLang="en-US" sz="1900" dirty="0"/>
              <a:t>文本，图片、链接、音乐等。</a:t>
            </a:r>
            <a:endParaRPr lang="en-US" altLang="zh-CN" sz="1900" dirty="0">
              <a:latin typeface="Adobe Gothic Std B" panose="020B0800000000000000" pitchFamily="34" charset="-128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900" dirty="0">
                <a:latin typeface="Adobe Gothic Std B" panose="020B0800000000000000" pitchFamily="34" charset="-128"/>
              </a:rPr>
              <a:t>      </a:t>
            </a:r>
            <a:r>
              <a:rPr lang="en-US" altLang="zh-CN" sz="1900" dirty="0" err="1">
                <a:latin typeface="Adobe Gothic Std B" panose="020B0800000000000000" pitchFamily="34" charset="-128"/>
              </a:rPr>
              <a:t>Css</a:t>
            </a:r>
            <a:r>
              <a:rPr lang="en-US" altLang="zh-CN" sz="1900" dirty="0">
                <a:latin typeface="Adobe Gothic Std B" panose="020B0800000000000000" pitchFamily="34" charset="-128"/>
              </a:rPr>
              <a:t> -&gt; </a:t>
            </a:r>
            <a:r>
              <a:rPr lang="zh-CN" altLang="en-US" sz="1900" dirty="0">
                <a:latin typeface="Adobe Gothic Std B" panose="020B0800000000000000" pitchFamily="34" charset="-128"/>
              </a:rPr>
              <a:t>衣服</a:t>
            </a:r>
            <a:r>
              <a:rPr lang="en-US" altLang="zh-CN" sz="1900" dirty="0">
                <a:latin typeface="Adobe Gothic Std B" panose="020B0800000000000000" pitchFamily="34" charset="-128"/>
              </a:rPr>
              <a:t>(</a:t>
            </a:r>
            <a:r>
              <a:rPr lang="zh-CN" altLang="en-US" sz="1900" dirty="0">
                <a:latin typeface="Adobe Gothic Std B" panose="020B0800000000000000" pitchFamily="34" charset="-128"/>
              </a:rPr>
              <a:t>外观</a:t>
            </a:r>
            <a:r>
              <a:rPr lang="en-US" altLang="zh-CN" sz="1900" dirty="0">
                <a:latin typeface="Adobe Gothic Std B" panose="020B0800000000000000" pitchFamily="34" charset="-128"/>
              </a:rPr>
              <a:t>) : </a:t>
            </a:r>
            <a:r>
              <a:rPr lang="zh-CN" altLang="en-US" sz="1900" dirty="0"/>
              <a:t>定义样式结构如字体、颜色、布局、渲染等。</a:t>
            </a:r>
            <a:endParaRPr lang="en-US" altLang="zh-CN" sz="1900" dirty="0">
              <a:latin typeface="Adobe Gothic Std B" panose="020B0800000000000000" pitchFamily="34" charset="-128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900" dirty="0">
                <a:latin typeface="Adobe Gothic Std B" panose="020B0800000000000000" pitchFamily="34" charset="-128"/>
              </a:rPr>
              <a:t>      </a:t>
            </a:r>
            <a:r>
              <a:rPr lang="en-US" altLang="zh-CN" sz="1900" dirty="0" err="1">
                <a:latin typeface="Adobe Gothic Std B" panose="020B0800000000000000" pitchFamily="34" charset="-128"/>
              </a:rPr>
              <a:t>Javascript</a:t>
            </a:r>
            <a:r>
              <a:rPr lang="en-US" altLang="zh-CN" sz="1900" dirty="0">
                <a:latin typeface="Adobe Gothic Std B" panose="020B0800000000000000" pitchFamily="34" charset="-128"/>
              </a:rPr>
              <a:t> -&gt; </a:t>
            </a:r>
            <a:r>
              <a:rPr lang="zh-CN" altLang="en-US" sz="1900" dirty="0">
                <a:latin typeface="Adobe Gothic Std B" panose="020B0800000000000000" pitchFamily="34" charset="-128"/>
              </a:rPr>
              <a:t>行为 </a:t>
            </a:r>
            <a:r>
              <a:rPr lang="en-US" altLang="zh-CN" sz="1900" dirty="0">
                <a:latin typeface="Adobe Gothic Std B" panose="020B0800000000000000" pitchFamily="34" charset="-128"/>
              </a:rPr>
              <a:t>(</a:t>
            </a:r>
            <a:r>
              <a:rPr lang="zh-CN" altLang="en-US" sz="1900" dirty="0">
                <a:latin typeface="Adobe Gothic Std B" panose="020B0800000000000000" pitchFamily="34" charset="-128"/>
              </a:rPr>
              <a:t>动作</a:t>
            </a:r>
            <a:r>
              <a:rPr lang="en-US" altLang="zh-CN" sz="1900" dirty="0">
                <a:latin typeface="Adobe Gothic Std B" panose="020B0800000000000000" pitchFamily="34" charset="-128"/>
              </a:rPr>
              <a:t>): </a:t>
            </a:r>
            <a:r>
              <a:rPr lang="zh-CN" altLang="en-US" sz="1900" dirty="0"/>
              <a:t>用来给</a:t>
            </a:r>
            <a:r>
              <a:rPr lang="en-US" altLang="zh-CN" sz="1900" dirty="0"/>
              <a:t>HTML</a:t>
            </a:r>
            <a:r>
              <a:rPr lang="zh-CN" altLang="en-US" sz="1900" dirty="0"/>
              <a:t>网页增加动态功能</a:t>
            </a:r>
            <a:r>
              <a:rPr lang="en-US" altLang="zh-CN" sz="1900" dirty="0"/>
              <a:t>.</a:t>
            </a:r>
            <a:endParaRPr lang="en-US" altLang="zh-CN" sz="1900" dirty="0">
              <a:latin typeface="Adobe Gothic Std B" panose="020B0800000000000000" pitchFamily="34" charset="-128"/>
            </a:endParaRPr>
          </a:p>
          <a:p>
            <a:endParaRPr lang="zh-CN" altLang="en-US" sz="1900" dirty="0"/>
          </a:p>
        </p:txBody>
      </p:sp>
    </p:spTree>
    <p:extLst>
      <p:ext uri="{BB962C8B-B14F-4D97-AF65-F5344CB8AC3E}">
        <p14:creationId xmlns:p14="http://schemas.microsoft.com/office/powerpoint/2010/main" val="24388687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项目框架介绍</a:t>
            </a:r>
            <a:r>
              <a:rPr lang="en-US" altLang="zh-CN" dirty="0"/>
              <a:t>--Django</a:t>
            </a:r>
            <a:endParaRPr lang="zh-CN" altLang="en-US" dirty="0"/>
          </a:p>
        </p:txBody>
      </p:sp>
      <p:pic>
        <p:nvPicPr>
          <p:cNvPr id="2050" name="Picture 2" descr="https://images2015.cnblogs.com/blog/948404/201609/948404-20160903111840215-2065765780.jpg">
            <a:extLst>
              <a:ext uri="{FF2B5EF4-FFF2-40B4-BE49-F238E27FC236}">
                <a16:creationId xmlns:a16="http://schemas.microsoft.com/office/drawing/2014/main" id="{0D6E63C9-7EE1-4F9B-91E2-B347AEB43A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107" y="1817538"/>
            <a:ext cx="3443309" cy="4064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F2CBD26B-2F26-442F-B3D0-A7B14061AB76}"/>
              </a:ext>
            </a:extLst>
          </p:cNvPr>
          <p:cNvSpPr txBox="1"/>
          <p:nvPr/>
        </p:nvSpPr>
        <p:spPr>
          <a:xfrm>
            <a:off x="4219497" y="2032982"/>
            <a:ext cx="4569396" cy="4201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+mj-ea"/>
              <a:buAutoNum type="circleNumDbPlain"/>
            </a:pPr>
            <a:r>
              <a:rPr lang="en-US" altLang="zh-CN" sz="2000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Users</a:t>
            </a:r>
            <a:r>
              <a:rPr lang="zh-CN" altLang="en-US" sz="2000" dirty="0">
                <a:latin typeface="Adobe Gothic Std B" panose="020B0800000000000000" pitchFamily="34" charset="-128"/>
              </a:rPr>
              <a:t>在浏览器页面进行操作。</a:t>
            </a:r>
            <a:endParaRPr lang="en-US" altLang="zh-CN" sz="2000" dirty="0"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  <a:p>
            <a:pPr marL="342900" indent="-342900" algn="just">
              <a:lnSpc>
                <a:spcPct val="150000"/>
              </a:lnSpc>
              <a:buFont typeface="+mj-ea"/>
              <a:buAutoNum type="circleNumDbPlain"/>
            </a:pPr>
            <a:r>
              <a:rPr lang="en-US" altLang="zh-CN" sz="2000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Controller</a:t>
            </a:r>
            <a:r>
              <a:rPr lang="zh-CN" altLang="en-US" sz="2000" dirty="0">
                <a:latin typeface="Adobe Gothic Std B" panose="020B0800000000000000" pitchFamily="34" charset="-128"/>
              </a:rPr>
              <a:t>根据</a:t>
            </a:r>
            <a:r>
              <a:rPr lang="en-US" altLang="zh-CN" sz="2000" dirty="0" err="1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url</a:t>
            </a:r>
            <a:r>
              <a:rPr lang="zh-CN" altLang="en-US" sz="2000" dirty="0">
                <a:latin typeface="Adobe Gothic Std B" panose="020B0800000000000000" pitchFamily="34" charset="-128"/>
              </a:rPr>
              <a:t>来匹配</a:t>
            </a:r>
            <a:r>
              <a:rPr lang="en-US" altLang="zh-CN" sz="2000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Views</a:t>
            </a:r>
            <a:r>
              <a:rPr lang="zh-CN" altLang="en-US" sz="2000" dirty="0">
                <a:latin typeface="Adobe Gothic Std B" panose="020B0800000000000000" pitchFamily="34" charset="-128"/>
              </a:rPr>
              <a:t>中相应的函数。</a:t>
            </a:r>
            <a:endParaRPr lang="en-US" altLang="zh-CN" sz="2000" dirty="0"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  <a:p>
            <a:pPr marL="342900" indent="-342900" algn="just">
              <a:lnSpc>
                <a:spcPct val="150000"/>
              </a:lnSpc>
              <a:buFont typeface="+mj-ea"/>
              <a:buAutoNum type="circleNumDbPlain"/>
            </a:pPr>
            <a:r>
              <a:rPr lang="en-US" altLang="zh-CN" sz="2000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Views</a:t>
            </a:r>
            <a:r>
              <a:rPr lang="zh-CN" altLang="en-US" sz="2000" dirty="0">
                <a:latin typeface="Adobe Gothic Std B" panose="020B0800000000000000" pitchFamily="34" charset="-128"/>
              </a:rPr>
              <a:t>到</a:t>
            </a:r>
            <a:r>
              <a:rPr lang="en-US" altLang="zh-CN" sz="2000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Models</a:t>
            </a:r>
            <a:r>
              <a:rPr lang="zh-CN" altLang="en-US" sz="2000" dirty="0">
                <a:latin typeface="Adobe Gothic Std B" panose="020B0800000000000000" pitchFamily="34" charset="-128"/>
              </a:rPr>
              <a:t>中取数据并返回给</a:t>
            </a:r>
            <a:r>
              <a:rPr lang="en-US" altLang="zh-CN" sz="2000" dirty="0">
                <a:latin typeface="Adobe Gothic Std B" panose="020B0800000000000000" pitchFamily="34" charset="-128"/>
              </a:rPr>
              <a:t>Views</a:t>
            </a:r>
            <a:r>
              <a:rPr lang="zh-CN" altLang="en-US" sz="2000" dirty="0">
                <a:latin typeface="Adobe Gothic Std B" panose="020B0800000000000000" pitchFamily="34" charset="-128"/>
              </a:rPr>
              <a:t>，</a:t>
            </a:r>
            <a:r>
              <a:rPr lang="en-US" altLang="zh-CN" sz="2000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Models</a:t>
            </a:r>
            <a:r>
              <a:rPr lang="zh-CN" altLang="en-US" sz="2000" dirty="0">
                <a:latin typeface="Adobe Gothic Std B" panose="020B0800000000000000" pitchFamily="34" charset="-128"/>
              </a:rPr>
              <a:t>通过</a:t>
            </a:r>
            <a:r>
              <a:rPr lang="en-US" altLang="zh-CN" sz="2000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ORM</a:t>
            </a:r>
            <a:r>
              <a:rPr lang="zh-CN" altLang="en-US" sz="2000" dirty="0">
                <a:latin typeface="Adobe Gothic Std B" panose="020B0800000000000000" pitchFamily="34" charset="-128"/>
              </a:rPr>
              <a:t>即关系对象映射，来执行对数据库的操作。</a:t>
            </a:r>
            <a:endParaRPr lang="en-US" altLang="zh-CN" sz="2000" dirty="0">
              <a:latin typeface="Adobe Gothic Std B" panose="020B0800000000000000" pitchFamily="34" charset="-128"/>
            </a:endParaRPr>
          </a:p>
          <a:p>
            <a:pPr marL="342900" indent="-342900" algn="just">
              <a:lnSpc>
                <a:spcPct val="150000"/>
              </a:lnSpc>
              <a:buFont typeface="+mj-ea"/>
              <a:buAutoNum type="circleNumDbPlain"/>
            </a:pPr>
            <a:r>
              <a:rPr lang="en-US" altLang="zh-CN" sz="2000" dirty="0">
                <a:latin typeface="Adobe Gothic Std B" panose="020B0800000000000000" pitchFamily="34" charset="-128"/>
              </a:rPr>
              <a:t>Views</a:t>
            </a:r>
            <a:r>
              <a:rPr lang="zh-CN" altLang="en-US" sz="2000" dirty="0">
                <a:latin typeface="Adobe Gothic Std B" panose="020B0800000000000000" pitchFamily="34" charset="-128"/>
              </a:rPr>
              <a:t>将从</a:t>
            </a:r>
            <a:r>
              <a:rPr lang="en-US" altLang="zh-CN" sz="2000" dirty="0">
                <a:latin typeface="Adobe Gothic Std B" panose="020B0800000000000000" pitchFamily="34" charset="-128"/>
              </a:rPr>
              <a:t>Models</a:t>
            </a:r>
            <a:r>
              <a:rPr lang="zh-CN" altLang="en-US" sz="2000" dirty="0">
                <a:latin typeface="Adobe Gothic Std B" panose="020B0800000000000000" pitchFamily="34" charset="-128"/>
              </a:rPr>
              <a:t>得到的数据返回给</a:t>
            </a:r>
            <a:r>
              <a:rPr lang="en-US" altLang="zh-CN" sz="2000" dirty="0">
                <a:latin typeface="Adobe Gothic Std B" panose="020B0800000000000000" pitchFamily="34" charset="-128"/>
              </a:rPr>
              <a:t>Templates</a:t>
            </a:r>
            <a:r>
              <a:rPr lang="zh-CN" altLang="en-US" sz="2000" dirty="0">
                <a:latin typeface="Adobe Gothic Std B" panose="020B0800000000000000" pitchFamily="34" charset="-128"/>
              </a:rPr>
              <a:t>，从而在浏览器页面中显示给</a:t>
            </a:r>
            <a:r>
              <a:rPr lang="en-US" altLang="zh-CN" sz="2000" dirty="0">
                <a:latin typeface="Adobe Gothic Std B" panose="020B0800000000000000" pitchFamily="34" charset="-128"/>
              </a:rPr>
              <a:t>Users</a:t>
            </a:r>
            <a:endParaRPr lang="zh-CN" altLang="en-US" sz="2000" dirty="0">
              <a:latin typeface="Adobe Gothic Std B" panose="020B0800000000000000" pitchFamily="34" charset="-128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ED1BE48-607D-4A58-96EF-380D408E79A5}"/>
              </a:ext>
            </a:extLst>
          </p:cNvPr>
          <p:cNvSpPr txBox="1"/>
          <p:nvPr/>
        </p:nvSpPr>
        <p:spPr>
          <a:xfrm>
            <a:off x="5642420" y="1632872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latin typeface="Adobe Gothic Std B" panose="020B0800000000000000" pitchFamily="34" charset="-128"/>
              </a:rPr>
              <a:t>基本工作流程</a:t>
            </a:r>
          </a:p>
        </p:txBody>
      </p:sp>
    </p:spTree>
    <p:extLst>
      <p:ext uri="{BB962C8B-B14F-4D97-AF65-F5344CB8AC3E}">
        <p14:creationId xmlns:p14="http://schemas.microsoft.com/office/powerpoint/2010/main" val="2406382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目录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Freeform 10"/>
          <p:cNvSpPr/>
          <p:nvPr userDrawn="1"/>
        </p:nvSpPr>
        <p:spPr bwMode="auto">
          <a:xfrm>
            <a:off x="1859823" y="1632533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5" name="文本框 4"/>
          <p:cNvSpPr txBox="1"/>
          <p:nvPr userDrawn="1"/>
        </p:nvSpPr>
        <p:spPr>
          <a:xfrm>
            <a:off x="2089934" y="1568726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接连接符 6"/>
          <p:cNvCxnSpPr>
            <a:stCxn id="4" idx="6"/>
          </p:cNvCxnSpPr>
          <p:nvPr/>
        </p:nvCxnSpPr>
        <p:spPr>
          <a:xfrm>
            <a:off x="2552321" y="1976391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2933361" y="1539910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ym typeface="+mn-ea"/>
              </a:rPr>
              <a:t>图数据库简介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Freeform 10"/>
          <p:cNvSpPr/>
          <p:nvPr userDrawn="1"/>
        </p:nvSpPr>
        <p:spPr bwMode="auto">
          <a:xfrm>
            <a:off x="1859823" y="2552506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14" name="文本框 13"/>
          <p:cNvSpPr txBox="1"/>
          <p:nvPr userDrawn="1"/>
        </p:nvSpPr>
        <p:spPr>
          <a:xfrm>
            <a:off x="2089934" y="2488699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5" name="直接连接符 14"/>
          <p:cNvCxnSpPr>
            <a:stCxn id="13" idx="6"/>
          </p:cNvCxnSpPr>
          <p:nvPr/>
        </p:nvCxnSpPr>
        <p:spPr>
          <a:xfrm>
            <a:off x="2552321" y="2896364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2933361" y="2459883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ym typeface="+mn-ea"/>
              </a:rPr>
              <a:t>知识图谱简介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Freeform 10"/>
          <p:cNvSpPr/>
          <p:nvPr userDrawn="1"/>
        </p:nvSpPr>
        <p:spPr bwMode="auto">
          <a:xfrm>
            <a:off x="1859823" y="3472479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2089934" y="3408672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0" name="直接连接符 19"/>
          <p:cNvCxnSpPr>
            <a:stCxn id="18" idx="6"/>
          </p:cNvCxnSpPr>
          <p:nvPr/>
        </p:nvCxnSpPr>
        <p:spPr>
          <a:xfrm>
            <a:off x="2552321" y="3816337"/>
            <a:ext cx="450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2933361" y="3379856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ym typeface="+mn-ea"/>
              </a:rPr>
              <a:t>Neo4j</a:t>
            </a:r>
            <a:r>
              <a:rPr lang="zh-CN" altLang="en-US" sz="2400" dirty="0">
                <a:sym typeface="+mn-ea"/>
              </a:rPr>
              <a:t>图数据库的使用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3" name="Freeform 10"/>
          <p:cNvSpPr/>
          <p:nvPr userDrawn="1"/>
        </p:nvSpPr>
        <p:spPr bwMode="auto">
          <a:xfrm>
            <a:off x="1859823" y="4392452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24" name="文本框 23"/>
          <p:cNvSpPr txBox="1"/>
          <p:nvPr userDrawn="1"/>
        </p:nvSpPr>
        <p:spPr>
          <a:xfrm>
            <a:off x="2089934" y="4328645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2933361" y="4299829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ym typeface="+mn-ea"/>
              </a:rPr>
              <a:t>知识图谱的构建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0DC00DEC-CD19-4F55-A05B-F12EB6C5A7A0}"/>
              </a:ext>
            </a:extLst>
          </p:cNvPr>
          <p:cNvSpPr txBox="1"/>
          <p:nvPr/>
        </p:nvSpPr>
        <p:spPr>
          <a:xfrm>
            <a:off x="7046764" y="2833847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FDF3A065-A5A7-4184-9B4F-5CD048434710}"/>
              </a:ext>
            </a:extLst>
          </p:cNvPr>
          <p:cNvSpPr txBox="1"/>
          <p:nvPr/>
        </p:nvSpPr>
        <p:spPr>
          <a:xfrm>
            <a:off x="7046764" y="3753820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815FFA32-E0B4-44AE-9F88-C28DA83113E0}"/>
              </a:ext>
            </a:extLst>
          </p:cNvPr>
          <p:cNvSpPr txBox="1"/>
          <p:nvPr/>
        </p:nvSpPr>
        <p:spPr>
          <a:xfrm>
            <a:off x="7046764" y="4673793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1B932332-A27C-4ED7-BEC8-D42C1769850F}"/>
              </a:ext>
            </a:extLst>
          </p:cNvPr>
          <p:cNvCxnSpPr/>
          <p:nvPr/>
        </p:nvCxnSpPr>
        <p:spPr>
          <a:xfrm>
            <a:off x="2546764" y="4727432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/>
          <p:cNvSpPr>
            <a:spLocks noGrp="1"/>
          </p:cNvSpPr>
          <p:nvPr>
            <p:ph sz="quarter" idx="10"/>
          </p:nvPr>
        </p:nvSpPr>
        <p:spPr>
          <a:xfrm>
            <a:off x="494030" y="1685925"/>
            <a:ext cx="8372475" cy="4921250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dirty="0"/>
              <a:t>      </a:t>
            </a:r>
            <a:endParaRPr lang="zh-CN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数据获取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A81903C-4007-40C7-97A9-8C6BA14198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011" y="1755383"/>
            <a:ext cx="7226423" cy="453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4144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/>
          <p:cNvSpPr>
            <a:spLocks noGrp="1"/>
          </p:cNvSpPr>
          <p:nvPr>
            <p:ph sz="quarter" idx="10"/>
          </p:nvPr>
        </p:nvSpPr>
        <p:spPr>
          <a:xfrm>
            <a:off x="494030" y="1685925"/>
            <a:ext cx="8372475" cy="4921250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dirty="0"/>
              <a:t>      </a:t>
            </a:r>
            <a:endParaRPr lang="zh-CN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豆瓣爬虫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4D9FF18-8C8C-4D73-A8FB-15175C0ED2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495" y="2456265"/>
            <a:ext cx="8649976" cy="372042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A4C64B63-C259-49B9-89A9-A9FD61B5A377}"/>
              </a:ext>
            </a:extLst>
          </p:cNvPr>
          <p:cNvSpPr txBox="1"/>
          <p:nvPr/>
        </p:nvSpPr>
        <p:spPr>
          <a:xfrm>
            <a:off x="381740" y="1817696"/>
            <a:ext cx="9365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爬取剧情、喜剧、动作、爱情、科幻、悬疑、惊悚、犯罪、冒险类型电影前</a:t>
            </a:r>
            <a:r>
              <a:rPr lang="en-US" altLang="zh-CN" dirty="0"/>
              <a:t>200</a:t>
            </a:r>
            <a:r>
              <a:rPr lang="zh-CN" altLang="en-US" dirty="0"/>
              <a:t>名</a:t>
            </a:r>
          </a:p>
        </p:txBody>
      </p:sp>
    </p:spTree>
    <p:extLst>
      <p:ext uri="{BB962C8B-B14F-4D97-AF65-F5344CB8AC3E}">
        <p14:creationId xmlns:p14="http://schemas.microsoft.com/office/powerpoint/2010/main" val="8687238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190043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C60C5254-000E-490A-97A7-719C9E54345A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365744" y="1692077"/>
            <a:ext cx="8411544" cy="3796686"/>
            <a:chOff x="487658" y="1062038"/>
            <a:chExt cx="11215392" cy="5062249"/>
          </a:xfrm>
        </p:grpSpPr>
        <p:sp>
          <p:nvSpPr>
            <p:cNvPr id="4" name="íšḷíďe">
              <a:extLst>
                <a:ext uri="{FF2B5EF4-FFF2-40B4-BE49-F238E27FC236}">
                  <a16:creationId xmlns:a16="http://schemas.microsoft.com/office/drawing/2014/main" id="{D4EF7297-E5FE-4013-A7FC-5CBC142B2AD1}"/>
                </a:ext>
              </a:extLst>
            </p:cNvPr>
            <p:cNvSpPr/>
            <p:nvPr/>
          </p:nvSpPr>
          <p:spPr bwMode="auto">
            <a:xfrm>
              <a:off x="487658" y="3676792"/>
              <a:ext cx="1314450" cy="242555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zh-CN" altLang="en-US" sz="2000" b="1" dirty="0">
                  <a:solidFill>
                    <a:schemeClr val="tx1"/>
                  </a:solidFill>
                </a:rPr>
                <a:t>地区</a:t>
              </a:r>
            </a:p>
          </p:txBody>
        </p:sp>
        <p:sp>
          <p:nvSpPr>
            <p:cNvPr id="5" name="íśľídé">
              <a:extLst>
                <a:ext uri="{FF2B5EF4-FFF2-40B4-BE49-F238E27FC236}">
                  <a16:creationId xmlns:a16="http://schemas.microsoft.com/office/drawing/2014/main" id="{D3D8ABAE-93D9-42AA-829E-4F671712C5EA}"/>
                </a:ext>
              </a:extLst>
            </p:cNvPr>
            <p:cNvSpPr/>
            <p:nvPr/>
          </p:nvSpPr>
          <p:spPr bwMode="auto">
            <a:xfrm>
              <a:off x="10388600" y="3676792"/>
              <a:ext cx="1314450" cy="242555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zh-CN" altLang="en-US" sz="2000" b="1" dirty="0">
                  <a:solidFill>
                    <a:schemeClr val="tx1"/>
                  </a:solidFill>
                </a:rPr>
                <a:t>类型</a:t>
              </a:r>
            </a:p>
          </p:txBody>
        </p:sp>
        <p:sp>
          <p:nvSpPr>
            <p:cNvPr id="6" name="íṩḷîďe">
              <a:extLst>
                <a:ext uri="{FF2B5EF4-FFF2-40B4-BE49-F238E27FC236}">
                  <a16:creationId xmlns:a16="http://schemas.microsoft.com/office/drawing/2014/main" id="{4DBBDBEC-3DA0-4C4A-9180-229C44C4B8EE}"/>
                </a:ext>
              </a:extLst>
            </p:cNvPr>
            <p:cNvSpPr/>
            <p:nvPr/>
          </p:nvSpPr>
          <p:spPr bwMode="auto">
            <a:xfrm>
              <a:off x="487658" y="1062039"/>
              <a:ext cx="1314450" cy="242555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zh-CN" altLang="en-US" sz="2000" b="1" dirty="0">
                  <a:solidFill>
                    <a:schemeClr val="tx1"/>
                  </a:solidFill>
                </a:rPr>
                <a:t>电影</a:t>
              </a:r>
            </a:p>
          </p:txBody>
        </p:sp>
        <p:sp>
          <p:nvSpPr>
            <p:cNvPr id="7" name="îś1îďè">
              <a:extLst>
                <a:ext uri="{FF2B5EF4-FFF2-40B4-BE49-F238E27FC236}">
                  <a16:creationId xmlns:a16="http://schemas.microsoft.com/office/drawing/2014/main" id="{CE583007-8CDF-4A63-BBE0-71A1459CD205}"/>
                </a:ext>
              </a:extLst>
            </p:cNvPr>
            <p:cNvSpPr/>
            <p:nvPr/>
          </p:nvSpPr>
          <p:spPr>
            <a:xfrm>
              <a:off x="487658" y="1062038"/>
              <a:ext cx="5509587" cy="2425554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t" anchorCtr="1">
              <a:noAutofit/>
            </a:bodyPr>
            <a:lstStyle/>
            <a:p>
              <a:pPr algn="ctr">
                <a:lnSpc>
                  <a:spcPct val="120000"/>
                </a:lnSpc>
              </a:pPr>
              <a:endParaRPr lang="zh-CN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8" name="îṧļíḑê">
              <a:extLst>
                <a:ext uri="{FF2B5EF4-FFF2-40B4-BE49-F238E27FC236}">
                  <a16:creationId xmlns:a16="http://schemas.microsoft.com/office/drawing/2014/main" id="{33D68305-91EC-433B-80C9-69255DDB56C7}"/>
                </a:ext>
              </a:extLst>
            </p:cNvPr>
            <p:cNvSpPr/>
            <p:nvPr/>
          </p:nvSpPr>
          <p:spPr>
            <a:xfrm>
              <a:off x="6193463" y="1062038"/>
              <a:ext cx="5509587" cy="2425554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t" anchorCtr="1">
              <a:noAutofit/>
            </a:bodyPr>
            <a:lstStyle/>
            <a:p>
              <a:pPr algn="ctr">
                <a:lnSpc>
                  <a:spcPct val="120000"/>
                </a:lnSpc>
              </a:pPr>
              <a:endParaRPr lang="zh-CN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9" name="ïšļïďe">
              <a:extLst>
                <a:ext uri="{FF2B5EF4-FFF2-40B4-BE49-F238E27FC236}">
                  <a16:creationId xmlns:a16="http://schemas.microsoft.com/office/drawing/2014/main" id="{4673E02E-5BBE-430F-9FAC-53B5513481EF}"/>
                </a:ext>
              </a:extLst>
            </p:cNvPr>
            <p:cNvSpPr/>
            <p:nvPr/>
          </p:nvSpPr>
          <p:spPr>
            <a:xfrm>
              <a:off x="487658" y="3676792"/>
              <a:ext cx="5509587" cy="2425554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t" anchorCtr="1">
              <a:noAutofit/>
            </a:bodyPr>
            <a:lstStyle/>
            <a:p>
              <a:pPr algn="ctr">
                <a:lnSpc>
                  <a:spcPct val="120000"/>
                </a:lnSpc>
              </a:pPr>
              <a:endParaRPr lang="zh-CN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0" name="íślîḋe">
              <a:extLst>
                <a:ext uri="{FF2B5EF4-FFF2-40B4-BE49-F238E27FC236}">
                  <a16:creationId xmlns:a16="http://schemas.microsoft.com/office/drawing/2014/main" id="{4719E46F-3F28-4B8C-B0EB-B7CF60E4CBD1}"/>
                </a:ext>
              </a:extLst>
            </p:cNvPr>
            <p:cNvSpPr/>
            <p:nvPr/>
          </p:nvSpPr>
          <p:spPr>
            <a:xfrm>
              <a:off x="6193462" y="3676795"/>
              <a:ext cx="5509587" cy="2425554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t" anchorCtr="1">
              <a:noAutofit/>
            </a:bodyPr>
            <a:lstStyle/>
            <a:p>
              <a:pPr algn="ctr">
                <a:lnSpc>
                  <a:spcPct val="120000"/>
                </a:lnSpc>
              </a:pPr>
              <a:endParaRPr lang="zh-CN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1" name="íṣḷíḋê">
              <a:extLst>
                <a:ext uri="{FF2B5EF4-FFF2-40B4-BE49-F238E27FC236}">
                  <a16:creationId xmlns:a16="http://schemas.microsoft.com/office/drawing/2014/main" id="{DB322CC2-4DBB-4085-9501-5A4C4DE30E60}"/>
                </a:ext>
              </a:extLst>
            </p:cNvPr>
            <p:cNvSpPr/>
            <p:nvPr/>
          </p:nvSpPr>
          <p:spPr>
            <a:xfrm>
              <a:off x="1553533" y="1574313"/>
              <a:ext cx="4195137" cy="1528693"/>
            </a:xfrm>
            <a:prstGeom prst="rect">
              <a:avLst/>
            </a:prstGeom>
            <a:ln w="12700">
              <a:noFill/>
              <a:prstDash val="dash"/>
            </a:ln>
          </p:spPr>
          <p:txBody>
            <a:bodyPr wrap="square" lIns="91440" tIns="45720" rIns="91440" bIns="45720">
              <a:noAutofit/>
            </a:bodyPr>
            <a:lstStyle>
              <a:defPPr>
                <a:defRPr lang="en-US"/>
              </a:defPPr>
              <a:lvl1pPr marL="0" algn="l" defTabSz="609585" rtl="0" eaLnBrk="1" latinLnBrk="0" hangingPunct="1">
                <a:defRPr sz="2400" kern="1200">
                  <a:solidFill>
                    <a:schemeClr val="tx1"/>
                  </a:solidFill>
                </a:defRPr>
              </a:lvl1pPr>
              <a:lvl2pPr marL="609585" algn="l" defTabSz="609585" rtl="0" eaLnBrk="1" latinLnBrk="0" hangingPunct="1">
                <a:defRPr sz="2400" kern="1200">
                  <a:solidFill>
                    <a:schemeClr val="tx1"/>
                  </a:solidFill>
                </a:defRPr>
              </a:lvl2pPr>
              <a:lvl3pPr marL="1219170" algn="l" defTabSz="609585" rtl="0" eaLnBrk="1" latinLnBrk="0" hangingPunct="1">
                <a:defRPr sz="2400" kern="1200">
                  <a:solidFill>
                    <a:schemeClr val="tx1"/>
                  </a:solidFill>
                </a:defRPr>
              </a:lvl3pPr>
              <a:lvl4pPr marL="1828754" algn="l" defTabSz="609585" rtl="0" eaLnBrk="1" latinLnBrk="0" hangingPunct="1">
                <a:defRPr sz="2400" kern="1200">
                  <a:solidFill>
                    <a:schemeClr val="tx1"/>
                  </a:solidFill>
                </a:defRPr>
              </a:lvl4pPr>
              <a:lvl5pPr marL="2438339" algn="l" defTabSz="609585" rtl="0" eaLnBrk="1" latinLnBrk="0" hangingPunct="1">
                <a:defRPr sz="2400" kern="1200">
                  <a:solidFill>
                    <a:schemeClr val="tx1"/>
                  </a:solidFill>
                </a:defRPr>
              </a:lvl5pPr>
              <a:lvl6pPr marL="3047924" algn="l" defTabSz="609585" rtl="0" eaLnBrk="1" latinLnBrk="0" hangingPunct="1">
                <a:defRPr sz="2400" kern="1200">
                  <a:solidFill>
                    <a:schemeClr val="tx1"/>
                  </a:solidFill>
                </a:defRPr>
              </a:lvl6pPr>
              <a:lvl7pPr marL="3657509" algn="l" defTabSz="609585" rtl="0" eaLnBrk="1" latinLnBrk="0" hangingPunct="1">
                <a:defRPr sz="2400" kern="1200">
                  <a:solidFill>
                    <a:schemeClr val="tx1"/>
                  </a:solidFill>
                </a:defRPr>
              </a:lvl7pPr>
              <a:lvl8pPr marL="4267093" algn="l" defTabSz="609585" rtl="0" eaLnBrk="1" latinLnBrk="0" hangingPunct="1">
                <a:defRPr sz="2400" kern="1200">
                  <a:solidFill>
                    <a:schemeClr val="tx1"/>
                  </a:solidFill>
                </a:defRPr>
              </a:lvl8pPr>
              <a:lvl9pPr marL="4876678" algn="l" defTabSz="609585" rtl="0" eaLnBrk="1" latinLnBrk="0" hangingPunct="1">
                <a:defRPr sz="2400" kern="1200">
                  <a:solidFill>
                    <a:schemeClr val="tx1"/>
                  </a:solidFill>
                </a:defRPr>
              </a:lvl9pPr>
            </a:lstStyle>
            <a:p>
              <a:pPr marL="172800" indent="-172800" algn="ctr">
                <a:buFont typeface="Arial" panose="020B0604020202020204" pitchFamily="34" charset="0"/>
                <a:buChar char="•"/>
              </a:pPr>
              <a:r>
                <a:rPr lang="zh-CN" altLang="en-US" sz="1600" dirty="0"/>
                <a:t>电影名</a:t>
              </a:r>
              <a:endParaRPr lang="en-US" altLang="zh-CN" sz="1600" dirty="0"/>
            </a:p>
            <a:p>
              <a:pPr marL="172800" indent="-172800" algn="ctr">
                <a:buFont typeface="Arial" panose="020B0604020202020204" pitchFamily="34" charset="0"/>
                <a:buChar char="•"/>
              </a:pPr>
              <a:r>
                <a:rPr lang="zh-CN" altLang="en-US" sz="1600" dirty="0"/>
                <a:t>上映年份</a:t>
              </a:r>
              <a:endParaRPr lang="en-US" altLang="zh-CN" sz="1600" dirty="0"/>
            </a:p>
            <a:p>
              <a:pPr marL="172800" indent="-172800" algn="ctr">
                <a:buFont typeface="Arial" panose="020B0604020202020204" pitchFamily="34" charset="0"/>
                <a:buChar char="•"/>
              </a:pPr>
              <a:r>
                <a:rPr lang="zh-CN" altLang="en-US" sz="1600" dirty="0"/>
                <a:t>豆瓣评分</a:t>
              </a:r>
              <a:endParaRPr lang="en-US" altLang="zh-CN" sz="1600" dirty="0"/>
            </a:p>
            <a:p>
              <a:pPr marL="172800" indent="-172800" algn="ctr">
                <a:buFont typeface="Arial" panose="020B0604020202020204" pitchFamily="34" charset="0"/>
                <a:buChar char="•"/>
              </a:pPr>
              <a:r>
                <a:rPr lang="zh-CN" altLang="en-US" sz="1600" dirty="0"/>
                <a:t>评分人数</a:t>
              </a:r>
              <a:endParaRPr lang="en-US" altLang="zh-CN" sz="1600" dirty="0"/>
            </a:p>
          </p:txBody>
        </p:sp>
        <p:sp>
          <p:nvSpPr>
            <p:cNvPr id="12" name="íŝḻîḑé">
              <a:extLst>
                <a:ext uri="{FF2B5EF4-FFF2-40B4-BE49-F238E27FC236}">
                  <a16:creationId xmlns:a16="http://schemas.microsoft.com/office/drawing/2014/main" id="{DC445BFE-8067-4CF7-91DF-5E264F9FCE92}"/>
                </a:ext>
              </a:extLst>
            </p:cNvPr>
            <p:cNvSpPr/>
            <p:nvPr/>
          </p:nvSpPr>
          <p:spPr>
            <a:xfrm>
              <a:off x="6193462" y="1951766"/>
              <a:ext cx="4195136" cy="1528693"/>
            </a:xfrm>
            <a:prstGeom prst="rect">
              <a:avLst/>
            </a:prstGeom>
            <a:ln w="12700">
              <a:noFill/>
              <a:prstDash val="dash"/>
            </a:ln>
          </p:spPr>
          <p:txBody>
            <a:bodyPr wrap="square" lIns="91440" tIns="45720" rIns="91440" bIns="45720">
              <a:noAutofit/>
            </a:bodyPr>
            <a:lstStyle>
              <a:defPPr>
                <a:defRPr lang="en-US"/>
              </a:defPPr>
              <a:lvl1pPr marL="0" algn="l" defTabSz="609585" rtl="0" eaLnBrk="1" latinLnBrk="0" hangingPunct="1">
                <a:defRPr sz="2400" kern="1200">
                  <a:solidFill>
                    <a:schemeClr val="tx1"/>
                  </a:solidFill>
                </a:defRPr>
              </a:lvl1pPr>
              <a:lvl2pPr marL="609585" algn="l" defTabSz="609585" rtl="0" eaLnBrk="1" latinLnBrk="0" hangingPunct="1">
                <a:defRPr sz="2400" kern="1200">
                  <a:solidFill>
                    <a:schemeClr val="tx1"/>
                  </a:solidFill>
                </a:defRPr>
              </a:lvl2pPr>
              <a:lvl3pPr marL="1219170" algn="l" defTabSz="609585" rtl="0" eaLnBrk="1" latinLnBrk="0" hangingPunct="1">
                <a:defRPr sz="2400" kern="1200">
                  <a:solidFill>
                    <a:schemeClr val="tx1"/>
                  </a:solidFill>
                </a:defRPr>
              </a:lvl3pPr>
              <a:lvl4pPr marL="1828754" algn="l" defTabSz="609585" rtl="0" eaLnBrk="1" latinLnBrk="0" hangingPunct="1">
                <a:defRPr sz="2400" kern="1200">
                  <a:solidFill>
                    <a:schemeClr val="tx1"/>
                  </a:solidFill>
                </a:defRPr>
              </a:lvl4pPr>
              <a:lvl5pPr marL="2438339" algn="l" defTabSz="609585" rtl="0" eaLnBrk="1" latinLnBrk="0" hangingPunct="1">
                <a:defRPr sz="2400" kern="1200">
                  <a:solidFill>
                    <a:schemeClr val="tx1"/>
                  </a:solidFill>
                </a:defRPr>
              </a:lvl5pPr>
              <a:lvl6pPr marL="3047924" algn="l" defTabSz="609585" rtl="0" eaLnBrk="1" latinLnBrk="0" hangingPunct="1">
                <a:defRPr sz="2400" kern="1200">
                  <a:solidFill>
                    <a:schemeClr val="tx1"/>
                  </a:solidFill>
                </a:defRPr>
              </a:lvl6pPr>
              <a:lvl7pPr marL="3657509" algn="l" defTabSz="609585" rtl="0" eaLnBrk="1" latinLnBrk="0" hangingPunct="1">
                <a:defRPr sz="2400" kern="1200">
                  <a:solidFill>
                    <a:schemeClr val="tx1"/>
                  </a:solidFill>
                </a:defRPr>
              </a:lvl7pPr>
              <a:lvl8pPr marL="4267093" algn="l" defTabSz="609585" rtl="0" eaLnBrk="1" latinLnBrk="0" hangingPunct="1">
                <a:defRPr sz="2400" kern="1200">
                  <a:solidFill>
                    <a:schemeClr val="tx1"/>
                  </a:solidFill>
                </a:defRPr>
              </a:lvl8pPr>
              <a:lvl9pPr marL="4876678" algn="l" defTabSz="609585" rtl="0" eaLnBrk="1" latinLnBrk="0" hangingPunct="1">
                <a:defRPr sz="2400" kern="1200">
                  <a:solidFill>
                    <a:schemeClr val="tx1"/>
                  </a:solidFill>
                </a:defRPr>
              </a:lvl9pPr>
            </a:lstStyle>
            <a:p>
              <a:pPr marL="172800" indent="-172800" algn="ctr">
                <a:buFont typeface="Arial" panose="020B0604020202020204" pitchFamily="34" charset="0"/>
                <a:buChar char="•"/>
              </a:pPr>
              <a:r>
                <a:rPr lang="zh-CN" altLang="en-US" sz="1600" dirty="0"/>
                <a:t>演员姓名</a:t>
              </a:r>
              <a:endParaRPr lang="en-US" altLang="zh-CN" sz="1600" dirty="0"/>
            </a:p>
          </p:txBody>
        </p:sp>
        <p:sp>
          <p:nvSpPr>
            <p:cNvPr id="13" name="ïŝ1íḑe">
              <a:extLst>
                <a:ext uri="{FF2B5EF4-FFF2-40B4-BE49-F238E27FC236}">
                  <a16:creationId xmlns:a16="http://schemas.microsoft.com/office/drawing/2014/main" id="{B00F117E-F3BD-4685-B10A-9FCF9C845BDC}"/>
                </a:ext>
              </a:extLst>
            </p:cNvPr>
            <p:cNvSpPr/>
            <p:nvPr/>
          </p:nvSpPr>
          <p:spPr>
            <a:xfrm>
              <a:off x="1553533" y="4595594"/>
              <a:ext cx="4195137" cy="1528693"/>
            </a:xfrm>
            <a:prstGeom prst="rect">
              <a:avLst/>
            </a:prstGeom>
            <a:ln w="12700">
              <a:noFill/>
              <a:prstDash val="dash"/>
            </a:ln>
          </p:spPr>
          <p:txBody>
            <a:bodyPr wrap="square" lIns="91440" tIns="45720" rIns="91440" bIns="45720">
              <a:noAutofit/>
            </a:bodyPr>
            <a:lstStyle>
              <a:defPPr>
                <a:defRPr lang="en-US"/>
              </a:defPPr>
              <a:lvl1pPr marL="0" algn="l" defTabSz="609585" rtl="0" eaLnBrk="1" latinLnBrk="0" hangingPunct="1">
                <a:defRPr sz="2400" kern="1200">
                  <a:solidFill>
                    <a:schemeClr val="tx1"/>
                  </a:solidFill>
                </a:defRPr>
              </a:lvl1pPr>
              <a:lvl2pPr marL="609585" algn="l" defTabSz="609585" rtl="0" eaLnBrk="1" latinLnBrk="0" hangingPunct="1">
                <a:defRPr sz="2400" kern="1200">
                  <a:solidFill>
                    <a:schemeClr val="tx1"/>
                  </a:solidFill>
                </a:defRPr>
              </a:lvl2pPr>
              <a:lvl3pPr marL="1219170" algn="l" defTabSz="609585" rtl="0" eaLnBrk="1" latinLnBrk="0" hangingPunct="1">
                <a:defRPr sz="2400" kern="1200">
                  <a:solidFill>
                    <a:schemeClr val="tx1"/>
                  </a:solidFill>
                </a:defRPr>
              </a:lvl3pPr>
              <a:lvl4pPr marL="1828754" algn="l" defTabSz="609585" rtl="0" eaLnBrk="1" latinLnBrk="0" hangingPunct="1">
                <a:defRPr sz="2400" kern="1200">
                  <a:solidFill>
                    <a:schemeClr val="tx1"/>
                  </a:solidFill>
                </a:defRPr>
              </a:lvl4pPr>
              <a:lvl5pPr marL="2438339" algn="l" defTabSz="609585" rtl="0" eaLnBrk="1" latinLnBrk="0" hangingPunct="1">
                <a:defRPr sz="2400" kern="1200">
                  <a:solidFill>
                    <a:schemeClr val="tx1"/>
                  </a:solidFill>
                </a:defRPr>
              </a:lvl5pPr>
              <a:lvl6pPr marL="3047924" algn="l" defTabSz="609585" rtl="0" eaLnBrk="1" latinLnBrk="0" hangingPunct="1">
                <a:defRPr sz="2400" kern="1200">
                  <a:solidFill>
                    <a:schemeClr val="tx1"/>
                  </a:solidFill>
                </a:defRPr>
              </a:lvl6pPr>
              <a:lvl7pPr marL="3657509" algn="l" defTabSz="609585" rtl="0" eaLnBrk="1" latinLnBrk="0" hangingPunct="1">
                <a:defRPr sz="2400" kern="1200">
                  <a:solidFill>
                    <a:schemeClr val="tx1"/>
                  </a:solidFill>
                </a:defRPr>
              </a:lvl7pPr>
              <a:lvl8pPr marL="4267093" algn="l" defTabSz="609585" rtl="0" eaLnBrk="1" latinLnBrk="0" hangingPunct="1">
                <a:defRPr sz="2400" kern="1200">
                  <a:solidFill>
                    <a:schemeClr val="tx1"/>
                  </a:solidFill>
                </a:defRPr>
              </a:lvl8pPr>
              <a:lvl9pPr marL="4876678" algn="l" defTabSz="609585" rtl="0" eaLnBrk="1" latinLnBrk="0" hangingPunct="1">
                <a:defRPr sz="2400" kern="1200">
                  <a:solidFill>
                    <a:schemeClr val="tx1"/>
                  </a:solidFill>
                </a:defRPr>
              </a:lvl9pPr>
            </a:lstStyle>
            <a:p>
              <a:pPr marL="172800" indent="-172800" algn="ctr">
                <a:buFont typeface="Arial" panose="020B0604020202020204" pitchFamily="34" charset="0"/>
                <a:buChar char="•"/>
              </a:pPr>
              <a:r>
                <a:rPr lang="zh-CN" altLang="en-US" sz="1600" dirty="0"/>
                <a:t>地区名</a:t>
              </a:r>
              <a:endParaRPr lang="en-US" altLang="zh-CN" sz="1600" dirty="0"/>
            </a:p>
          </p:txBody>
        </p:sp>
        <p:sp>
          <p:nvSpPr>
            <p:cNvPr id="14" name="îSḷíḍe">
              <a:extLst>
                <a:ext uri="{FF2B5EF4-FFF2-40B4-BE49-F238E27FC236}">
                  <a16:creationId xmlns:a16="http://schemas.microsoft.com/office/drawing/2014/main" id="{F6B131DF-1472-4F3C-BACE-ED9E5264407C}"/>
                </a:ext>
              </a:extLst>
            </p:cNvPr>
            <p:cNvSpPr/>
            <p:nvPr/>
          </p:nvSpPr>
          <p:spPr>
            <a:xfrm>
              <a:off x="6193462" y="4567022"/>
              <a:ext cx="4195136" cy="1528693"/>
            </a:xfrm>
            <a:prstGeom prst="rect">
              <a:avLst/>
            </a:prstGeom>
            <a:ln w="12700">
              <a:noFill/>
              <a:prstDash val="dash"/>
            </a:ln>
          </p:spPr>
          <p:txBody>
            <a:bodyPr wrap="square" lIns="91440" tIns="45720" rIns="91440" bIns="45720">
              <a:noAutofit/>
            </a:bodyPr>
            <a:lstStyle>
              <a:defPPr>
                <a:defRPr lang="en-US"/>
              </a:defPPr>
              <a:lvl1pPr marL="0" algn="l" defTabSz="609585" rtl="0" eaLnBrk="1" latinLnBrk="0" hangingPunct="1">
                <a:defRPr sz="2400" kern="1200">
                  <a:solidFill>
                    <a:schemeClr val="tx1"/>
                  </a:solidFill>
                </a:defRPr>
              </a:lvl1pPr>
              <a:lvl2pPr marL="609585" algn="l" defTabSz="609585" rtl="0" eaLnBrk="1" latinLnBrk="0" hangingPunct="1">
                <a:defRPr sz="2400" kern="1200">
                  <a:solidFill>
                    <a:schemeClr val="tx1"/>
                  </a:solidFill>
                </a:defRPr>
              </a:lvl2pPr>
              <a:lvl3pPr marL="1219170" algn="l" defTabSz="609585" rtl="0" eaLnBrk="1" latinLnBrk="0" hangingPunct="1">
                <a:defRPr sz="2400" kern="1200">
                  <a:solidFill>
                    <a:schemeClr val="tx1"/>
                  </a:solidFill>
                </a:defRPr>
              </a:lvl3pPr>
              <a:lvl4pPr marL="1828754" algn="l" defTabSz="609585" rtl="0" eaLnBrk="1" latinLnBrk="0" hangingPunct="1">
                <a:defRPr sz="2400" kern="1200">
                  <a:solidFill>
                    <a:schemeClr val="tx1"/>
                  </a:solidFill>
                </a:defRPr>
              </a:lvl4pPr>
              <a:lvl5pPr marL="2438339" algn="l" defTabSz="609585" rtl="0" eaLnBrk="1" latinLnBrk="0" hangingPunct="1">
                <a:defRPr sz="2400" kern="1200">
                  <a:solidFill>
                    <a:schemeClr val="tx1"/>
                  </a:solidFill>
                </a:defRPr>
              </a:lvl5pPr>
              <a:lvl6pPr marL="3047924" algn="l" defTabSz="609585" rtl="0" eaLnBrk="1" latinLnBrk="0" hangingPunct="1">
                <a:defRPr sz="2400" kern="1200">
                  <a:solidFill>
                    <a:schemeClr val="tx1"/>
                  </a:solidFill>
                </a:defRPr>
              </a:lvl6pPr>
              <a:lvl7pPr marL="3657509" algn="l" defTabSz="609585" rtl="0" eaLnBrk="1" latinLnBrk="0" hangingPunct="1">
                <a:defRPr sz="2400" kern="1200">
                  <a:solidFill>
                    <a:schemeClr val="tx1"/>
                  </a:solidFill>
                </a:defRPr>
              </a:lvl7pPr>
              <a:lvl8pPr marL="4267093" algn="l" defTabSz="609585" rtl="0" eaLnBrk="1" latinLnBrk="0" hangingPunct="1">
                <a:defRPr sz="2400" kern="1200">
                  <a:solidFill>
                    <a:schemeClr val="tx1"/>
                  </a:solidFill>
                </a:defRPr>
              </a:lvl8pPr>
              <a:lvl9pPr marL="4876678" algn="l" defTabSz="609585" rtl="0" eaLnBrk="1" latinLnBrk="0" hangingPunct="1">
                <a:defRPr sz="2400" kern="1200">
                  <a:solidFill>
                    <a:schemeClr val="tx1"/>
                  </a:solidFill>
                </a:defRPr>
              </a:lvl9pPr>
            </a:lstStyle>
            <a:p>
              <a:pPr marL="172800" indent="-172800" algn="ctr">
                <a:buFont typeface="Arial" panose="020B0604020202020204" pitchFamily="34" charset="0"/>
                <a:buChar char="•"/>
              </a:pPr>
              <a:r>
                <a:rPr lang="zh-CN" altLang="en-US" sz="1600" dirty="0"/>
                <a:t>电影类型名</a:t>
              </a:r>
              <a:endParaRPr lang="en-US" altLang="zh-CN" sz="1600" dirty="0"/>
            </a:p>
          </p:txBody>
        </p:sp>
        <p:sp>
          <p:nvSpPr>
            <p:cNvPr id="15" name="ïṥļîḍé">
              <a:extLst>
                <a:ext uri="{FF2B5EF4-FFF2-40B4-BE49-F238E27FC236}">
                  <a16:creationId xmlns:a16="http://schemas.microsoft.com/office/drawing/2014/main" id="{C73DD222-D2DC-4C05-B772-6C31660E0F7E}"/>
                </a:ext>
              </a:extLst>
            </p:cNvPr>
            <p:cNvSpPr/>
            <p:nvPr/>
          </p:nvSpPr>
          <p:spPr bwMode="auto">
            <a:xfrm>
              <a:off x="10388600" y="1073149"/>
              <a:ext cx="1314450" cy="241444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zh-CN" altLang="en-US" sz="2000" b="1" dirty="0">
                  <a:solidFill>
                    <a:schemeClr val="tx1"/>
                  </a:solidFill>
                </a:rPr>
                <a:t>演员</a:t>
              </a:r>
            </a:p>
          </p:txBody>
        </p:sp>
        <p:grpSp>
          <p:nvGrpSpPr>
            <p:cNvPr id="16" name="işḷide">
              <a:extLst>
                <a:ext uri="{FF2B5EF4-FFF2-40B4-BE49-F238E27FC236}">
                  <a16:creationId xmlns:a16="http://schemas.microsoft.com/office/drawing/2014/main" id="{F53DD10E-B3C7-4815-9F00-867C061849BC}"/>
                </a:ext>
              </a:extLst>
            </p:cNvPr>
            <p:cNvGrpSpPr/>
            <p:nvPr/>
          </p:nvGrpSpPr>
          <p:grpSpPr>
            <a:xfrm>
              <a:off x="4970532" y="2461378"/>
              <a:ext cx="2250936" cy="2250936"/>
              <a:chOff x="4970532" y="2461378"/>
              <a:chExt cx="2250936" cy="2250936"/>
            </a:xfrm>
          </p:grpSpPr>
          <p:sp>
            <p:nvSpPr>
              <p:cNvPr id="17" name="ïş1ide">
                <a:extLst>
                  <a:ext uri="{FF2B5EF4-FFF2-40B4-BE49-F238E27FC236}">
                    <a16:creationId xmlns:a16="http://schemas.microsoft.com/office/drawing/2014/main" id="{CF174579-116A-4A75-BF4F-5274B25639CE}"/>
                  </a:ext>
                </a:extLst>
              </p:cNvPr>
              <p:cNvSpPr/>
              <p:nvPr/>
            </p:nvSpPr>
            <p:spPr bwMode="auto">
              <a:xfrm>
                <a:off x="4970532" y="2461378"/>
                <a:ext cx="2250936" cy="2250936"/>
              </a:xfrm>
              <a:prstGeom prst="diamond">
                <a:avLst/>
              </a:prstGeom>
              <a:solidFill>
                <a:schemeClr val="bg1"/>
              </a:solidFill>
              <a:ln w="34925">
                <a:solidFill>
                  <a:schemeClr val="accent1"/>
                </a:solidFill>
              </a:ln>
              <a:extLst/>
            </p:spPr>
            <p:txBody>
              <a:bodyPr wrap="square" lIns="91440" tIns="45720" rIns="91440" bIns="45720" rtlCol="0" anchor="ctr">
                <a:noAutofit/>
              </a:bodyPr>
              <a:lstStyle/>
              <a:p>
                <a:pPr algn="ctr"/>
                <a:endParaRPr lang="zh-CN" altLang="en-US" sz="12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9" name="iṡlïďe">
                <a:extLst>
                  <a:ext uri="{FF2B5EF4-FFF2-40B4-BE49-F238E27FC236}">
                    <a16:creationId xmlns:a16="http://schemas.microsoft.com/office/drawing/2014/main" id="{27ED7D5B-3EF6-4EA2-801F-EEF61B0D3710}"/>
                  </a:ext>
                </a:extLst>
              </p:cNvPr>
              <p:cNvSpPr txBox="1"/>
              <p:nvPr/>
            </p:nvSpPr>
            <p:spPr>
              <a:xfrm>
                <a:off x="5092528" y="3338427"/>
                <a:ext cx="2005648" cy="43317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ctr" anchorCtr="0">
                <a:noAutofit/>
              </a:bodyPr>
              <a:lstStyle/>
              <a:p>
                <a:pPr algn="ctr"/>
                <a:r>
                  <a:rPr lang="zh-CN" altLang="en-US" sz="2000" b="1" dirty="0"/>
                  <a:t>建立实体</a:t>
                </a:r>
                <a:endParaRPr lang="en-US" altLang="zh-CN" sz="2000" b="1" dirty="0"/>
              </a:p>
            </p:txBody>
          </p:sp>
        </p:grpSp>
      </p:grpSp>
      <p:sp>
        <p:nvSpPr>
          <p:cNvPr id="20" name="标题 2">
            <a:extLst>
              <a:ext uri="{FF2B5EF4-FFF2-40B4-BE49-F238E27FC236}">
                <a16:creationId xmlns:a16="http://schemas.microsoft.com/office/drawing/2014/main" id="{E5C0940D-AD71-46EA-AB90-9668650D97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024" y="974277"/>
            <a:ext cx="8372163" cy="574183"/>
          </a:xfrm>
        </p:spPr>
        <p:txBody>
          <a:bodyPr>
            <a:normAutofit/>
          </a:bodyPr>
          <a:lstStyle/>
          <a:p>
            <a:r>
              <a:rPr lang="zh-CN" altLang="en-US" sz="3200" b="1" dirty="0">
                <a:solidFill>
                  <a:schemeClr val="accent1"/>
                </a:solidFill>
              </a:rPr>
              <a:t>数据处理</a:t>
            </a:r>
          </a:p>
        </p:txBody>
      </p:sp>
    </p:spTree>
    <p:extLst>
      <p:ext uri="{BB962C8B-B14F-4D97-AF65-F5344CB8AC3E}">
        <p14:creationId xmlns:p14="http://schemas.microsoft.com/office/powerpoint/2010/main" val="4290921208"/>
      </p:ext>
    </p:extLst>
  </p:cSld>
  <p:clrMapOvr>
    <a:masterClrMapping/>
  </p:clrMapOvr>
  <p:transition spd="med">
    <p:push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数据处理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623B449-26C4-4A60-BF0C-D89995D68766}"/>
              </a:ext>
            </a:extLst>
          </p:cNvPr>
          <p:cNvSpPr txBox="1"/>
          <p:nvPr/>
        </p:nvSpPr>
        <p:spPr>
          <a:xfrm>
            <a:off x="1020933" y="2469757"/>
            <a:ext cx="2911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数据导入</a:t>
            </a:r>
            <a:r>
              <a:rPr lang="en-US" altLang="zh-CN" dirty="0"/>
              <a:t>.csv</a:t>
            </a:r>
            <a:r>
              <a:rPr lang="zh-CN" altLang="en-US" dirty="0"/>
              <a:t>文件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EA92B0AD-0381-4DB9-93AE-D717BDB249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1862" y="1799537"/>
            <a:ext cx="3969465" cy="4403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2197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数据处理</a:t>
            </a:r>
            <a:r>
              <a:rPr lang="en-US" altLang="zh-CN" dirty="0"/>
              <a:t>——</a:t>
            </a:r>
            <a:r>
              <a:rPr lang="zh-CN" altLang="en-US" dirty="0"/>
              <a:t>建立关系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5E8C168-E485-4102-95D2-A620FE388F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216" y="2611108"/>
            <a:ext cx="2804160" cy="246126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491BFA1-CE5E-4B4D-B64C-0A64EA55EC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2524" y="3841738"/>
            <a:ext cx="2956560" cy="267462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32043106-441C-4AC3-B4CF-6E47176F5AF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" b="50000"/>
          <a:stretch/>
        </p:blipFill>
        <p:spPr>
          <a:xfrm>
            <a:off x="4507425" y="1643368"/>
            <a:ext cx="3695543" cy="1935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5818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数据导入</a:t>
            </a:r>
            <a:r>
              <a:rPr lang="en-US" altLang="zh-CN" dirty="0"/>
              <a:t>——neo4j</a:t>
            </a:r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81D797B-2EE4-44E4-88B4-6AD80D6E66E7}"/>
              </a:ext>
            </a:extLst>
          </p:cNvPr>
          <p:cNvSpPr txBox="1"/>
          <p:nvPr/>
        </p:nvSpPr>
        <p:spPr>
          <a:xfrm>
            <a:off x="745724" y="1766657"/>
            <a:ext cx="2574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导入实体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4E19D18-5960-46C6-9C30-9BDDF340E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29" y="2285131"/>
            <a:ext cx="6736080" cy="93726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B0BA6C8E-E611-4568-A6CF-A0331FC7E64D}"/>
              </a:ext>
            </a:extLst>
          </p:cNvPr>
          <p:cNvSpPr txBox="1"/>
          <p:nvPr/>
        </p:nvSpPr>
        <p:spPr>
          <a:xfrm>
            <a:off x="745724" y="3809920"/>
            <a:ext cx="14648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导入关系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5CC4A71E-712F-451B-BC38-604E387B24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520" y="4408811"/>
            <a:ext cx="6918960" cy="1379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3268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数据导入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C2DE7D9-8687-4AC2-8D2F-DF4F1AD687F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1618" y="739027"/>
            <a:ext cx="6263279" cy="5808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9479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目录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1841535" y="1303550"/>
            <a:ext cx="843427" cy="443226"/>
            <a:chOff x="666810" y="2586037"/>
            <a:chExt cx="468000" cy="245937"/>
          </a:xfrm>
        </p:grpSpPr>
        <p:sp>
          <p:nvSpPr>
            <p:cNvPr id="4" name="Freeform 10"/>
            <p:cNvSpPr/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5" name="文本框 4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7" name="直接连接符 6"/>
          <p:cNvCxnSpPr>
            <a:stCxn id="4" idx="6"/>
          </p:cNvCxnSpPr>
          <p:nvPr/>
        </p:nvCxnSpPr>
        <p:spPr>
          <a:xfrm>
            <a:off x="2534033" y="1711215"/>
            <a:ext cx="450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2915073" y="1274734"/>
            <a:ext cx="4387392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图数据库简介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1841535" y="2223523"/>
            <a:ext cx="843427" cy="443226"/>
            <a:chOff x="666810" y="2586037"/>
            <a:chExt cx="468000" cy="245937"/>
          </a:xfrm>
        </p:grpSpPr>
        <p:sp>
          <p:nvSpPr>
            <p:cNvPr id="13" name="Freeform 10"/>
            <p:cNvSpPr/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14" name="文本框 13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15" name="直接连接符 14"/>
          <p:cNvCxnSpPr>
            <a:stCxn id="13" idx="6"/>
          </p:cNvCxnSpPr>
          <p:nvPr/>
        </p:nvCxnSpPr>
        <p:spPr>
          <a:xfrm>
            <a:off x="2534033" y="2631188"/>
            <a:ext cx="450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2915073" y="2194707"/>
            <a:ext cx="4387392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知识图谱简介</a:t>
            </a:r>
          </a:p>
        </p:txBody>
      </p:sp>
      <p:grpSp>
        <p:nvGrpSpPr>
          <p:cNvPr id="17" name="组合 16"/>
          <p:cNvGrpSpPr/>
          <p:nvPr/>
        </p:nvGrpSpPr>
        <p:grpSpPr>
          <a:xfrm>
            <a:off x="1841535" y="3143496"/>
            <a:ext cx="843427" cy="443226"/>
            <a:chOff x="666810" y="2586037"/>
            <a:chExt cx="468000" cy="245937"/>
          </a:xfrm>
        </p:grpSpPr>
        <p:sp>
          <p:nvSpPr>
            <p:cNvPr id="18" name="Freeform 10"/>
            <p:cNvSpPr/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19" name="文本框 18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20" name="直接连接符 19"/>
          <p:cNvCxnSpPr>
            <a:stCxn id="18" idx="6"/>
          </p:cNvCxnSpPr>
          <p:nvPr/>
        </p:nvCxnSpPr>
        <p:spPr>
          <a:xfrm>
            <a:off x="2534033" y="3551161"/>
            <a:ext cx="450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2915073" y="3114680"/>
            <a:ext cx="4387392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Neo4j</a:t>
            </a:r>
            <a:r>
              <a:rPr lang="zh-CN" altLang="en-US" sz="2400" dirty="0"/>
              <a:t>图数据库的使用</a:t>
            </a:r>
          </a:p>
        </p:txBody>
      </p:sp>
      <p:grpSp>
        <p:nvGrpSpPr>
          <p:cNvPr id="22" name="组合 21"/>
          <p:cNvGrpSpPr/>
          <p:nvPr/>
        </p:nvGrpSpPr>
        <p:grpSpPr>
          <a:xfrm>
            <a:off x="1841535" y="4063469"/>
            <a:ext cx="843427" cy="443226"/>
            <a:chOff x="666810" y="2586037"/>
            <a:chExt cx="468000" cy="245937"/>
          </a:xfrm>
        </p:grpSpPr>
        <p:sp>
          <p:nvSpPr>
            <p:cNvPr id="23" name="Freeform 10"/>
            <p:cNvSpPr/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24" name="文本框 23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25" name="直接连接符 24"/>
          <p:cNvCxnSpPr>
            <a:stCxn id="23" idx="6"/>
          </p:cNvCxnSpPr>
          <p:nvPr/>
        </p:nvCxnSpPr>
        <p:spPr>
          <a:xfrm>
            <a:off x="2534033" y="4471134"/>
            <a:ext cx="450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2915073" y="4034653"/>
            <a:ext cx="4387392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知识图谱的构建</a:t>
            </a:r>
          </a:p>
        </p:txBody>
      </p:sp>
    </p:spTree>
  </p:cSld>
  <p:clrMapOvr>
    <a:masterClrMapping/>
  </p:clrMapOvr>
  <p:transition spd="slow">
    <p:push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目录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Freeform 10"/>
          <p:cNvSpPr/>
          <p:nvPr userDrawn="1"/>
        </p:nvSpPr>
        <p:spPr bwMode="auto">
          <a:xfrm>
            <a:off x="1859823" y="1632533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5" name="文本框 4"/>
          <p:cNvSpPr txBox="1"/>
          <p:nvPr userDrawn="1"/>
        </p:nvSpPr>
        <p:spPr>
          <a:xfrm>
            <a:off x="2089934" y="1568726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接连接符 6"/>
          <p:cNvCxnSpPr>
            <a:stCxn id="4" idx="6"/>
          </p:cNvCxnSpPr>
          <p:nvPr/>
        </p:nvCxnSpPr>
        <p:spPr>
          <a:xfrm>
            <a:off x="2552321" y="1976391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2933361" y="1539910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ym typeface="+mn-ea"/>
              </a:rPr>
              <a:t>图数据库简介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Freeform 10"/>
          <p:cNvSpPr/>
          <p:nvPr userDrawn="1"/>
        </p:nvSpPr>
        <p:spPr bwMode="auto">
          <a:xfrm>
            <a:off x="1859823" y="2552506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14" name="文本框 13"/>
          <p:cNvSpPr txBox="1"/>
          <p:nvPr userDrawn="1"/>
        </p:nvSpPr>
        <p:spPr>
          <a:xfrm>
            <a:off x="2089934" y="2488699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5" name="直接连接符 14"/>
          <p:cNvCxnSpPr>
            <a:stCxn id="13" idx="6"/>
          </p:cNvCxnSpPr>
          <p:nvPr/>
        </p:nvCxnSpPr>
        <p:spPr>
          <a:xfrm>
            <a:off x="2552321" y="2896364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2933361" y="2459883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ym typeface="+mn-ea"/>
              </a:rPr>
              <a:t>知识图谱简介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Freeform 10"/>
          <p:cNvSpPr/>
          <p:nvPr userDrawn="1"/>
        </p:nvSpPr>
        <p:spPr bwMode="auto">
          <a:xfrm>
            <a:off x="1859823" y="3472479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2089934" y="3408672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0" name="直接连接符 19"/>
          <p:cNvCxnSpPr>
            <a:stCxn id="18" idx="6"/>
          </p:cNvCxnSpPr>
          <p:nvPr/>
        </p:nvCxnSpPr>
        <p:spPr>
          <a:xfrm>
            <a:off x="2552321" y="3816337"/>
            <a:ext cx="450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2933361" y="3379856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ym typeface="+mn-ea"/>
              </a:rPr>
              <a:t>Neo4j</a:t>
            </a:r>
            <a:r>
              <a:rPr lang="zh-CN" altLang="en-US" sz="2400" dirty="0">
                <a:sym typeface="+mn-ea"/>
              </a:rPr>
              <a:t>图数据库的使用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3" name="Freeform 10"/>
          <p:cNvSpPr/>
          <p:nvPr userDrawn="1"/>
        </p:nvSpPr>
        <p:spPr bwMode="auto">
          <a:xfrm>
            <a:off x="1859823" y="4392452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24" name="文本框 23"/>
          <p:cNvSpPr txBox="1"/>
          <p:nvPr userDrawn="1"/>
        </p:nvSpPr>
        <p:spPr>
          <a:xfrm>
            <a:off x="2089934" y="4328645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2933361" y="4299829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ym typeface="+mn-ea"/>
              </a:rPr>
              <a:t>知识图谱的构建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0DC00DEC-CD19-4F55-A05B-F12EB6C5A7A0}"/>
              </a:ext>
            </a:extLst>
          </p:cNvPr>
          <p:cNvSpPr txBox="1"/>
          <p:nvPr/>
        </p:nvSpPr>
        <p:spPr>
          <a:xfrm>
            <a:off x="7046764" y="2833847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FDF3A065-A5A7-4184-9B4F-5CD048434710}"/>
              </a:ext>
            </a:extLst>
          </p:cNvPr>
          <p:cNvSpPr txBox="1"/>
          <p:nvPr/>
        </p:nvSpPr>
        <p:spPr>
          <a:xfrm>
            <a:off x="7046764" y="3753820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815FFA32-E0B4-44AE-9F88-C28DA83113E0}"/>
              </a:ext>
            </a:extLst>
          </p:cNvPr>
          <p:cNvSpPr txBox="1"/>
          <p:nvPr/>
        </p:nvSpPr>
        <p:spPr>
          <a:xfrm>
            <a:off x="7046764" y="4673793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Freeform 10">
            <a:extLst>
              <a:ext uri="{FF2B5EF4-FFF2-40B4-BE49-F238E27FC236}">
                <a16:creationId xmlns:a16="http://schemas.microsoft.com/office/drawing/2014/main" id="{2C8A8974-C7DB-46AF-9447-A75C46F45897}"/>
              </a:ext>
            </a:extLst>
          </p:cNvPr>
          <p:cNvSpPr>
            <a:spLocks noChangeAspect="1"/>
          </p:cNvSpPr>
          <p:nvPr/>
        </p:nvSpPr>
        <p:spPr bwMode="auto">
          <a:xfrm>
            <a:off x="1859823" y="4391859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39C1F20A-7D18-41F2-8C4E-760B93C005B0}"/>
              </a:ext>
            </a:extLst>
          </p:cNvPr>
          <p:cNvSpPr txBox="1"/>
          <p:nvPr/>
        </p:nvSpPr>
        <p:spPr>
          <a:xfrm>
            <a:off x="2089934" y="4328052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5CDE6860-CE3C-44D0-929D-B66EA0AA8997}"/>
              </a:ext>
            </a:extLst>
          </p:cNvPr>
          <p:cNvCxnSpPr>
            <a:stCxn id="22" idx="6"/>
          </p:cNvCxnSpPr>
          <p:nvPr/>
        </p:nvCxnSpPr>
        <p:spPr>
          <a:xfrm>
            <a:off x="2552321" y="4735717"/>
            <a:ext cx="450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Freeform 10">
            <a:extLst>
              <a:ext uri="{FF2B5EF4-FFF2-40B4-BE49-F238E27FC236}">
                <a16:creationId xmlns:a16="http://schemas.microsoft.com/office/drawing/2014/main" id="{9CA0ED65-633D-4388-A7FC-EA5F28B284F6}"/>
              </a:ext>
            </a:extLst>
          </p:cNvPr>
          <p:cNvSpPr>
            <a:spLocks noChangeAspect="1"/>
          </p:cNvSpPr>
          <p:nvPr/>
        </p:nvSpPr>
        <p:spPr bwMode="auto">
          <a:xfrm>
            <a:off x="1859102" y="3474598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BCE08399-85AD-415C-A593-D9CEE2D46333}"/>
              </a:ext>
            </a:extLst>
          </p:cNvPr>
          <p:cNvSpPr txBox="1"/>
          <p:nvPr/>
        </p:nvSpPr>
        <p:spPr>
          <a:xfrm>
            <a:off x="2089213" y="3410791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86AB6DDA-7085-4B98-8BF2-A783731AEB79}"/>
              </a:ext>
            </a:extLst>
          </p:cNvPr>
          <p:cNvCxnSpPr>
            <a:stCxn id="29" idx="6"/>
          </p:cNvCxnSpPr>
          <p:nvPr/>
        </p:nvCxnSpPr>
        <p:spPr>
          <a:xfrm>
            <a:off x="2551600" y="3818456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32465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8D3220B7-2BAF-40C6-8580-6D58A1D1D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成品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A3BC874-1B4F-4F0E-9449-A4A8261D12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58465"/>
            <a:ext cx="9144000" cy="4910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8734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8D3220B7-2BAF-40C6-8580-6D58A1D1D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系统架构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920F558-B06F-4C58-AC50-836F4C15A6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7886"/>
          <a:stretch/>
        </p:blipFill>
        <p:spPr>
          <a:xfrm>
            <a:off x="6034574" y="2026351"/>
            <a:ext cx="2461358" cy="2805298"/>
          </a:xfrm>
          <a:prstGeom prst="rect">
            <a:avLst/>
          </a:prstGeom>
        </p:spPr>
      </p:pic>
      <p:sp>
        <p:nvSpPr>
          <p:cNvPr id="6" name="内容占位符 1">
            <a:extLst>
              <a:ext uri="{FF2B5EF4-FFF2-40B4-BE49-F238E27FC236}">
                <a16:creationId xmlns:a16="http://schemas.microsoft.com/office/drawing/2014/main" id="{BCAE71A8-2562-4CE1-B772-EF66CB92A7B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62394" y="1717675"/>
            <a:ext cx="4032000" cy="4826248"/>
          </a:xfrm>
        </p:spPr>
        <p:txBody>
          <a:bodyPr/>
          <a:lstStyle/>
          <a:p>
            <a:r>
              <a:rPr lang="en-US" altLang="zh-CN" dirty="0"/>
              <a:t>hello-</a:t>
            </a:r>
            <a:r>
              <a:rPr lang="zh-CN" altLang="en-US" dirty="0"/>
              <a:t>存放页面逻辑</a:t>
            </a:r>
            <a:endParaRPr lang="en-US" altLang="zh-CN" dirty="0"/>
          </a:p>
          <a:p>
            <a:r>
              <a:rPr lang="en-US" altLang="zh-CN" dirty="0"/>
              <a:t>Model-</a:t>
            </a:r>
            <a:r>
              <a:rPr lang="zh-CN" altLang="en-US" dirty="0"/>
              <a:t>读取</a:t>
            </a:r>
            <a:r>
              <a:rPr lang="en-US" altLang="zh-CN" dirty="0"/>
              <a:t>neo4j</a:t>
            </a:r>
            <a:r>
              <a:rPr lang="zh-CN" altLang="en-US" dirty="0"/>
              <a:t>数据库</a:t>
            </a:r>
          </a:p>
          <a:p>
            <a:r>
              <a:rPr lang="en-US" altLang="zh-CN" dirty="0"/>
              <a:t>static-</a:t>
            </a:r>
            <a:r>
              <a:rPr lang="zh-CN" altLang="en-US" dirty="0"/>
              <a:t>存储</a:t>
            </a:r>
            <a:r>
              <a:rPr lang="en-US" altLang="zh-CN" dirty="0" err="1"/>
              <a:t>css</a:t>
            </a:r>
            <a:r>
              <a:rPr lang="zh-CN" altLang="en-US" dirty="0"/>
              <a:t>、图片等静态资源</a:t>
            </a:r>
            <a:endParaRPr lang="en-US" altLang="zh-CN" dirty="0"/>
          </a:p>
          <a:p>
            <a:r>
              <a:rPr lang="en-US" altLang="zh-CN" dirty="0"/>
              <a:t>templates-html</a:t>
            </a:r>
            <a:r>
              <a:rPr lang="zh-CN" altLang="en-US" dirty="0"/>
              <a:t>网页</a:t>
            </a:r>
            <a:endParaRPr lang="en-US" altLang="zh-CN" dirty="0"/>
          </a:p>
          <a:p>
            <a:r>
              <a:rPr lang="en-US" altLang="zh-CN" dirty="0"/>
              <a:t>toolkit-</a:t>
            </a:r>
            <a:r>
              <a:rPr lang="zh-CN" altLang="en-US" dirty="0"/>
              <a:t>工具库，存放处理好的数据集与</a:t>
            </a:r>
            <a:r>
              <a:rPr lang="en-US" altLang="zh-CN" dirty="0"/>
              <a:t>preload</a:t>
            </a:r>
            <a:r>
              <a:rPr lang="zh-CN" altLang="en-US" dirty="0"/>
              <a:t>等函数</a:t>
            </a:r>
            <a:endParaRPr lang="en-US" altLang="zh-CN" dirty="0"/>
          </a:p>
          <a:p>
            <a:r>
              <a:rPr lang="en-US" altLang="zh-CN" dirty="0"/>
              <a:t>manage.py-</a:t>
            </a:r>
            <a:r>
              <a:rPr lang="zh-CN" altLang="en-US" dirty="0"/>
              <a:t>启动接口</a:t>
            </a:r>
          </a:p>
        </p:txBody>
      </p:sp>
    </p:spTree>
    <p:extLst>
      <p:ext uri="{BB962C8B-B14F-4D97-AF65-F5344CB8AC3E}">
        <p14:creationId xmlns:p14="http://schemas.microsoft.com/office/powerpoint/2010/main" val="10332632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1">
            <a:extLst>
              <a:ext uri="{FF2B5EF4-FFF2-40B4-BE49-F238E27FC236}">
                <a16:creationId xmlns:a16="http://schemas.microsoft.com/office/drawing/2014/main" id="{AFA67CD3-AB4E-4A7A-BEB8-53C445D8C4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60045"/>
            <a:ext cx="4694659" cy="573405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38" name="Picture 33">
            <a:extLst>
              <a:ext uri="{FF2B5EF4-FFF2-40B4-BE49-F238E27FC236}">
                <a16:creationId xmlns:a16="http://schemas.microsoft.com/office/drawing/2014/main" id="{07CF545F-9C2E-4446-97CD-AD92990C2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299"/>
          <a:stretch/>
        </p:blipFill>
        <p:spPr>
          <a:xfrm>
            <a:off x="-1" y="857250"/>
            <a:ext cx="9144001" cy="5734050"/>
          </a:xfrm>
          <a:prstGeom prst="rect">
            <a:avLst/>
          </a:prstGeo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8D3220B7-2BAF-40C6-8580-6D58A1D1DF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4659" y="777800"/>
            <a:ext cx="3988849" cy="138112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sz="4400" kern="1200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hello</a:t>
            </a:r>
            <a:endParaRPr lang="zh-CN" altLang="en-US" sz="4400" kern="1200" dirty="0">
              <a:solidFill>
                <a:srgbClr val="000000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6" name="Freeform 62">
            <a:extLst>
              <a:ext uri="{FF2B5EF4-FFF2-40B4-BE49-F238E27FC236}">
                <a16:creationId xmlns:a16="http://schemas.microsoft.com/office/drawing/2014/main" id="{339C8D78-A644-462F-B674-F440635E5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9525" y="1468363"/>
            <a:ext cx="4180922" cy="4515805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5000"/>
                  </a:schemeClr>
                </a:gs>
                <a:gs pos="100000">
                  <a:schemeClr val="bg2">
                    <a:lumMod val="8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6" name="内容占位符 1">
            <a:extLst>
              <a:ext uri="{FF2B5EF4-FFF2-40B4-BE49-F238E27FC236}">
                <a16:creationId xmlns:a16="http://schemas.microsoft.com/office/drawing/2014/main" id="{BCAE71A8-2562-4CE1-B772-EF66CB92A7B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694659" y="1982574"/>
            <a:ext cx="4180922" cy="3899972"/>
          </a:xfrm>
        </p:spPr>
        <p:txBody>
          <a:bodyPr vert="horz" lIns="91440" tIns="45720" rIns="91440" bIns="45720" rtlCol="0" anchor="ctr">
            <a:noAutofit/>
          </a:bodyPr>
          <a:lstStyle/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900" dirty="0">
                <a:solidFill>
                  <a:srgbClr val="000000"/>
                </a:solidFill>
              </a:rPr>
              <a:t>urls.py-</a:t>
            </a:r>
            <a:r>
              <a:rPr lang="zh-CN" altLang="en-US" sz="1900" dirty="0">
                <a:solidFill>
                  <a:srgbClr val="000000"/>
                </a:solidFill>
              </a:rPr>
              <a:t>存储</a:t>
            </a:r>
            <a:r>
              <a:rPr lang="en-US" altLang="zh-CN" sz="1900" dirty="0" err="1">
                <a:solidFill>
                  <a:srgbClr val="000000"/>
                </a:solidFill>
              </a:rPr>
              <a:t>url</a:t>
            </a:r>
            <a:r>
              <a:rPr lang="zh-CN" altLang="en-US" sz="1900" dirty="0">
                <a:solidFill>
                  <a:srgbClr val="000000"/>
                </a:solidFill>
              </a:rPr>
              <a:t>与</a:t>
            </a:r>
            <a:r>
              <a:rPr lang="en-US" altLang="zh-CN" sz="1900" dirty="0">
                <a:solidFill>
                  <a:srgbClr val="000000"/>
                </a:solidFill>
              </a:rPr>
              <a:t>html</a:t>
            </a:r>
            <a:r>
              <a:rPr lang="zh-CN" altLang="en-US" sz="1900" dirty="0">
                <a:solidFill>
                  <a:srgbClr val="000000"/>
                </a:solidFill>
              </a:rPr>
              <a:t>的映射</a:t>
            </a:r>
            <a:endParaRPr lang="en-US" altLang="zh-CN" sz="1900" dirty="0">
              <a:solidFill>
                <a:srgbClr val="000000"/>
              </a:solidFill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900" dirty="0">
                <a:solidFill>
                  <a:srgbClr val="000000"/>
                </a:solidFill>
              </a:rPr>
              <a:t>settings.py-</a:t>
            </a:r>
            <a:r>
              <a:rPr lang="zh-CN" altLang="en-US" sz="1900" dirty="0">
                <a:solidFill>
                  <a:srgbClr val="000000"/>
                </a:solidFill>
              </a:rPr>
              <a:t>设置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900" dirty="0">
                <a:solidFill>
                  <a:srgbClr val="000000"/>
                </a:solidFill>
              </a:rPr>
              <a:t>index_html.py-</a:t>
            </a:r>
            <a:r>
              <a:rPr lang="zh-CN" altLang="en-US" sz="1900" dirty="0">
                <a:solidFill>
                  <a:srgbClr val="000000"/>
                </a:solidFill>
              </a:rPr>
              <a:t>显示主页</a:t>
            </a:r>
            <a:endParaRPr lang="en-US" altLang="zh-CN" sz="1900" dirty="0">
              <a:solidFill>
                <a:srgbClr val="000000"/>
              </a:solidFill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900" dirty="0">
                <a:solidFill>
                  <a:srgbClr val="000000"/>
                </a:solidFill>
              </a:rPr>
              <a:t>relation_view.py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900" dirty="0">
                <a:solidFill>
                  <a:srgbClr val="000000"/>
                </a:solidFill>
              </a:rPr>
              <a:t>search entity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900" dirty="0">
                <a:solidFill>
                  <a:srgbClr val="000000"/>
                </a:solidFill>
              </a:rPr>
              <a:t>search relation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900" dirty="0">
                <a:solidFill>
                  <a:srgbClr val="000000"/>
                </a:solidFill>
              </a:rPr>
              <a:t>overview_.py-</a:t>
            </a:r>
            <a:r>
              <a:rPr lang="zh-CN" altLang="en-US" sz="1900" dirty="0">
                <a:solidFill>
                  <a:srgbClr val="000000"/>
                </a:solidFill>
              </a:rPr>
              <a:t>显示概览</a:t>
            </a:r>
            <a:endParaRPr lang="en-US" altLang="zh-CN" sz="1900" dirty="0">
              <a:solidFill>
                <a:srgbClr val="000000"/>
              </a:solidFill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900" dirty="0">
                <a:solidFill>
                  <a:srgbClr val="000000"/>
                </a:solidFill>
              </a:rPr>
              <a:t>detail_view.py-</a:t>
            </a:r>
            <a:r>
              <a:rPr lang="zh-CN" altLang="en-US" sz="1900" dirty="0">
                <a:solidFill>
                  <a:srgbClr val="000000"/>
                </a:solidFill>
              </a:rPr>
              <a:t>显示细节</a:t>
            </a:r>
            <a:endParaRPr lang="en-US" altLang="zh-CN" sz="1900" dirty="0">
              <a:solidFill>
                <a:srgbClr val="000000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F859F5E-81AD-4CBA-A57C-D9EA07A79A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737" b="5318"/>
          <a:stretch/>
        </p:blipFill>
        <p:spPr>
          <a:xfrm>
            <a:off x="847841" y="2083344"/>
            <a:ext cx="2356997" cy="3117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0857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hello</a:t>
            </a:r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F81642F1-A5C5-4479-A960-E8B89B5614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6362" y="2417339"/>
            <a:ext cx="1885950" cy="42862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6F1AE4B3-3E3D-48B9-ACD3-9483BA473A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4412" y="2014582"/>
            <a:ext cx="2943225" cy="86677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173B7773-F207-4510-8F85-8A23B342CE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6362" y="3049806"/>
            <a:ext cx="2819400" cy="4572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714D96BE-189C-4F91-992F-D75A7E3AA5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00662" y="3078381"/>
            <a:ext cx="2466975" cy="40005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D2555574-7F76-47FD-8D09-23C726B2FD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6362" y="3675455"/>
            <a:ext cx="6391275" cy="27432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8D3220B7-2BAF-40C6-8580-6D58A1D1D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toolkit</a:t>
            </a:r>
            <a:endParaRPr lang="zh-CN" altLang="en-US" dirty="0"/>
          </a:p>
        </p:txBody>
      </p:sp>
      <p:sp>
        <p:nvSpPr>
          <p:cNvPr id="6" name="内容占位符 1">
            <a:extLst>
              <a:ext uri="{FF2B5EF4-FFF2-40B4-BE49-F238E27FC236}">
                <a16:creationId xmlns:a16="http://schemas.microsoft.com/office/drawing/2014/main" id="{BCAE71A8-2562-4CE1-B772-EF66CB92A7B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62394" y="1717675"/>
            <a:ext cx="4032000" cy="4826248"/>
          </a:xfrm>
        </p:spPr>
        <p:txBody>
          <a:bodyPr/>
          <a:lstStyle/>
          <a:p>
            <a:r>
              <a:rPr lang="en-US" altLang="zh-CN" dirty="0"/>
              <a:t>leaf.txt-</a:t>
            </a:r>
            <a:r>
              <a:rPr lang="zh-CN" altLang="en-US" dirty="0"/>
              <a:t>存放叶节点与其他节点的关系</a:t>
            </a:r>
            <a:endParaRPr lang="en-US" altLang="zh-CN" dirty="0"/>
          </a:p>
          <a:p>
            <a:r>
              <a:rPr lang="en-US" altLang="zh-CN" dirty="0"/>
              <a:t>movie_tree.txt-</a:t>
            </a:r>
            <a:r>
              <a:rPr lang="zh-CN" altLang="en-US" dirty="0"/>
              <a:t>存放除叶节点外其他节点之间的关系</a:t>
            </a:r>
            <a:endParaRPr lang="en-US" altLang="zh-CN" dirty="0"/>
          </a:p>
          <a:p>
            <a:r>
              <a:rPr lang="en-US" altLang="zh-CN" dirty="0" err="1"/>
              <a:t>tree_API</a:t>
            </a:r>
            <a:r>
              <a:rPr lang="en-US" altLang="zh-CN" dirty="0"/>
              <a:t>-</a:t>
            </a:r>
            <a:r>
              <a:rPr lang="zh-CN" altLang="en-US" dirty="0"/>
              <a:t>提供树的</a:t>
            </a:r>
            <a:r>
              <a:rPr lang="en-US" altLang="zh-CN" dirty="0"/>
              <a:t>API</a:t>
            </a:r>
            <a:r>
              <a:rPr lang="zh-CN" altLang="en-US" dirty="0"/>
              <a:t>接口</a:t>
            </a:r>
            <a:endParaRPr lang="en-US" altLang="zh-CN" dirty="0"/>
          </a:p>
          <a:p>
            <a:r>
              <a:rPr lang="en-US" altLang="zh-CN" dirty="0"/>
              <a:t>pre_load.py-</a:t>
            </a:r>
            <a:r>
              <a:rPr lang="zh-CN" altLang="en-US" dirty="0"/>
              <a:t>加载</a:t>
            </a:r>
            <a:r>
              <a:rPr lang="en-US" altLang="zh-CN" dirty="0"/>
              <a:t>neo4j</a:t>
            </a:r>
            <a:r>
              <a:rPr lang="zh-CN" altLang="en-US" dirty="0"/>
              <a:t>模型和电影树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BE8DED1-C966-4123-86F7-EC02F2DBA2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983"/>
          <a:stretch/>
        </p:blipFill>
        <p:spPr>
          <a:xfrm>
            <a:off x="5688645" y="2130641"/>
            <a:ext cx="2949328" cy="179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69199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8D3220B7-2BAF-40C6-8580-6D58A1D1DF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024" y="974277"/>
            <a:ext cx="8372163" cy="574183"/>
          </a:xfrm>
        </p:spPr>
        <p:txBody>
          <a:bodyPr/>
          <a:lstStyle/>
          <a:p>
            <a:r>
              <a:rPr lang="en-US" altLang="zh-CN" dirty="0"/>
              <a:t>templates</a:t>
            </a:r>
            <a:endParaRPr lang="zh-CN" altLang="en-US" dirty="0"/>
          </a:p>
        </p:txBody>
      </p:sp>
      <p:sp>
        <p:nvSpPr>
          <p:cNvPr id="6" name="内容占位符 1">
            <a:extLst>
              <a:ext uri="{FF2B5EF4-FFF2-40B4-BE49-F238E27FC236}">
                <a16:creationId xmlns:a16="http://schemas.microsoft.com/office/drawing/2014/main" id="{BCAE71A8-2562-4CE1-B772-EF66CB92A7B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62394" y="1717675"/>
            <a:ext cx="4032000" cy="4826248"/>
          </a:xfrm>
        </p:spPr>
        <p:txBody>
          <a:bodyPr/>
          <a:lstStyle/>
          <a:p>
            <a:r>
              <a:rPr lang="en-US" altLang="zh-CN" dirty="0"/>
              <a:t>base.html-</a:t>
            </a:r>
            <a:r>
              <a:rPr lang="zh-CN" altLang="en-US" dirty="0"/>
              <a:t>其他</a:t>
            </a:r>
            <a:r>
              <a:rPr lang="en-US" altLang="zh-CN" dirty="0"/>
              <a:t>html</a:t>
            </a:r>
            <a:r>
              <a:rPr lang="zh-CN" altLang="en-US" dirty="0"/>
              <a:t>重用的部分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1B26266-8128-470F-92AE-46A7142235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1639" y="1851155"/>
            <a:ext cx="2814089" cy="3546524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69131F2F-5E51-496F-B8AA-570015839F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3258" y="5530788"/>
            <a:ext cx="3541246" cy="437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8417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8D3220B7-2BAF-40C6-8580-6D58A1D1DF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024" y="974277"/>
            <a:ext cx="8372163" cy="574183"/>
          </a:xfrm>
        </p:spPr>
        <p:txBody>
          <a:bodyPr/>
          <a:lstStyle/>
          <a:p>
            <a:r>
              <a:rPr lang="en-US" altLang="zh-CN" dirty="0" err="1"/>
              <a:t>neo_model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5C63BEB-16BB-431E-8F0B-C4C41D2490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117" y="2038965"/>
            <a:ext cx="7331892" cy="4256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04631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8D3220B7-2BAF-40C6-8580-6D58A1D1D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总结</a:t>
            </a:r>
          </a:p>
        </p:txBody>
      </p:sp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3D996C7A-B136-4B91-8390-5F35E114515D}"/>
              </a:ext>
            </a:extLst>
          </p:cNvPr>
          <p:cNvSpPr txBox="1">
            <a:spLocks/>
          </p:cNvSpPr>
          <p:nvPr/>
        </p:nvSpPr>
        <p:spPr>
          <a:xfrm>
            <a:off x="341597" y="1840036"/>
            <a:ext cx="9106430" cy="452596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000" dirty="0"/>
              <a:t>通过爬虫爬取数据并加以处理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zh-CN" altLang="en-US" sz="2000" dirty="0"/>
              <a:t>将得到的实体与关系导入</a:t>
            </a:r>
            <a:r>
              <a:rPr lang="en-US" altLang="zh-CN" sz="2000" dirty="0"/>
              <a:t>neo4j</a:t>
            </a:r>
            <a:r>
              <a:rPr lang="zh-CN" altLang="en-US" sz="2000" dirty="0"/>
              <a:t>数据库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zh-CN" altLang="en-US" sz="2000" dirty="0"/>
              <a:t>利用</a:t>
            </a:r>
            <a:r>
              <a:rPr lang="en-US" altLang="zh-CN" sz="2000" dirty="0" err="1"/>
              <a:t>django</a:t>
            </a:r>
            <a:r>
              <a:rPr lang="zh-CN" altLang="en-US" sz="2000" dirty="0"/>
              <a:t>框架搭建前端界面，实现电影知识图谱</a:t>
            </a:r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355425522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ea"/>
                <a:ea typeface="+mn-ea"/>
              </a:rPr>
              <a:t>谢谢！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目录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Freeform 10"/>
          <p:cNvSpPr/>
          <p:nvPr userDrawn="1"/>
        </p:nvSpPr>
        <p:spPr bwMode="auto">
          <a:xfrm>
            <a:off x="1841535" y="1367357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5" name="文本框 4"/>
          <p:cNvSpPr txBox="1"/>
          <p:nvPr userDrawn="1"/>
        </p:nvSpPr>
        <p:spPr>
          <a:xfrm>
            <a:off x="2071646" y="1303550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接连接符 6"/>
          <p:cNvCxnSpPr>
            <a:stCxn id="4" idx="6"/>
          </p:cNvCxnSpPr>
          <p:nvPr/>
        </p:nvCxnSpPr>
        <p:spPr>
          <a:xfrm>
            <a:off x="2534033" y="1711215"/>
            <a:ext cx="450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2915073" y="1274734"/>
            <a:ext cx="4387392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ym typeface="+mn-ea"/>
              </a:rPr>
              <a:t>图数据库简介</a:t>
            </a:r>
            <a:endParaRPr lang="zh-CN" altLang="en-US" sz="2400" dirty="0"/>
          </a:p>
        </p:txBody>
      </p:sp>
      <p:sp>
        <p:nvSpPr>
          <p:cNvPr id="13" name="Freeform 10"/>
          <p:cNvSpPr/>
          <p:nvPr userDrawn="1"/>
        </p:nvSpPr>
        <p:spPr bwMode="auto">
          <a:xfrm>
            <a:off x="1841535" y="2287330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14" name="文本框 13"/>
          <p:cNvSpPr txBox="1"/>
          <p:nvPr userDrawn="1"/>
        </p:nvSpPr>
        <p:spPr>
          <a:xfrm>
            <a:off x="2071646" y="2223523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5" name="直接连接符 14"/>
          <p:cNvCxnSpPr>
            <a:stCxn id="13" idx="6"/>
          </p:cNvCxnSpPr>
          <p:nvPr/>
        </p:nvCxnSpPr>
        <p:spPr>
          <a:xfrm>
            <a:off x="2534033" y="2631188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2915073" y="2194707"/>
            <a:ext cx="4387392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ym typeface="+mn-ea"/>
              </a:rPr>
              <a:t>知识图谱简介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Freeform 10"/>
          <p:cNvSpPr/>
          <p:nvPr userDrawn="1"/>
        </p:nvSpPr>
        <p:spPr bwMode="auto">
          <a:xfrm>
            <a:off x="1841535" y="3207303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2071646" y="3143496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0" name="直接连接符 19"/>
          <p:cNvCxnSpPr>
            <a:stCxn id="18" idx="6"/>
          </p:cNvCxnSpPr>
          <p:nvPr/>
        </p:nvCxnSpPr>
        <p:spPr>
          <a:xfrm>
            <a:off x="2534033" y="3551161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2915073" y="3114680"/>
            <a:ext cx="4387392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ym typeface="+mn-ea"/>
              </a:rPr>
              <a:t>Neo4j</a:t>
            </a:r>
            <a:r>
              <a:rPr lang="zh-CN" altLang="en-US" sz="2400" dirty="0">
                <a:sym typeface="+mn-ea"/>
              </a:rPr>
              <a:t>图数据库的使用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3" name="Freeform 10"/>
          <p:cNvSpPr/>
          <p:nvPr userDrawn="1"/>
        </p:nvSpPr>
        <p:spPr bwMode="auto">
          <a:xfrm>
            <a:off x="1841535" y="4127276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24" name="文本框 23"/>
          <p:cNvSpPr txBox="1"/>
          <p:nvPr userDrawn="1"/>
        </p:nvSpPr>
        <p:spPr>
          <a:xfrm>
            <a:off x="2071646" y="4063469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5" name="直接连接符 24"/>
          <p:cNvCxnSpPr>
            <a:stCxn id="23" idx="6"/>
          </p:cNvCxnSpPr>
          <p:nvPr/>
        </p:nvCxnSpPr>
        <p:spPr>
          <a:xfrm>
            <a:off x="2534033" y="4471134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2915073" y="4034653"/>
            <a:ext cx="4387392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ym typeface="+mn-ea"/>
              </a:rPr>
              <a:t>知识图谱的构建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/>
          <p:cNvSpPr>
            <a:spLocks noGrp="1"/>
          </p:cNvSpPr>
          <p:nvPr>
            <p:ph sz="quarter" idx="10"/>
          </p:nvPr>
        </p:nvSpPr>
        <p:spPr>
          <a:xfrm>
            <a:off x="494030" y="1685925"/>
            <a:ext cx="8372475" cy="492125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/>
              <a:t>在数据存储领域</a:t>
            </a:r>
            <a:r>
              <a:rPr lang="zh-CN" altLang="en-US" dirty="0"/>
              <a:t>，</a:t>
            </a:r>
            <a:r>
              <a:rPr lang="en-US" altLang="zh-CN" dirty="0"/>
              <a:t>关系模型曾经是数据存储的主流</a:t>
            </a:r>
            <a:r>
              <a:rPr lang="zh-CN" altLang="en-US" dirty="0"/>
              <a:t>。然而随着大数据时代的来临，关系型数据库在应对这样的趋势时产生了很多的不适性，如：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1）大量数据的写入处理；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2）为有数据更新的表做索引或表结构变更；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3）对简单查询需要快速返回结果的处理。</a:t>
            </a:r>
          </a:p>
          <a:p>
            <a:pPr>
              <a:lnSpc>
                <a:spcPct val="150000"/>
              </a:lnSpc>
            </a:pPr>
            <a:r>
              <a:rPr lang="zh-CN" altLang="en-US" dirty="0"/>
              <a:t>为了解决这些问题，在</a:t>
            </a:r>
            <a:r>
              <a:rPr lang="en-US" altLang="zh-CN" dirty="0"/>
              <a:t>过去的几年间，出现了大量新型数据库，它们被统称为NoSQL数据库。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关系型数据库的不足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/>
          <p:cNvSpPr>
            <a:spLocks noGrp="1"/>
          </p:cNvSpPr>
          <p:nvPr>
            <p:ph sz="quarter" idx="10"/>
          </p:nvPr>
        </p:nvSpPr>
        <p:spPr>
          <a:xfrm>
            <a:off x="494030" y="1685925"/>
            <a:ext cx="8133715" cy="4921250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zh-CN" dirty="0"/>
              <a:t>NoSQL是一类范围非常广泛的解决方案，它们不遵循关系数据库模型，也不使用SQL作为查询语言，其数据存储可以不需要固定的表格模式。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dirty="0"/>
              <a:t>NoSQL数据库可以按照它们的数据模型分成4类：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dirty="0"/>
              <a:t> 1）键-值存储库（Key-Value-stores）;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dirty="0"/>
              <a:t> 2）BigTable实现（BigTable-implementations）;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dirty="0"/>
              <a:t> 3）文档库（Document-stores）;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dirty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altLang="zh-CN" b="1" dirty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4）图形数据库（Graph Database）;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ym typeface="+mn-ea"/>
              </a:rPr>
              <a:t>NoSQL数据库（Not Only SQL</a:t>
            </a:r>
            <a:r>
              <a:rPr lang="zh-CN" altLang="en-US" dirty="0">
                <a:sym typeface="+mn-ea"/>
              </a:rPr>
              <a:t>）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ym typeface="+mn-ea"/>
              </a:rPr>
              <a:t>NoSQL数据库</a:t>
            </a:r>
            <a:r>
              <a:rPr lang="zh-CN" altLang="en-US" dirty="0">
                <a:sym typeface="+mn-ea"/>
              </a:rPr>
              <a:t>发展趋势</a:t>
            </a:r>
          </a:p>
        </p:txBody>
      </p:sp>
      <p:pic>
        <p:nvPicPr>
          <p:cNvPr id="2" name="图片 1" descr="捕获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325" y="1628140"/>
            <a:ext cx="7461250" cy="360235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226185" y="5450205"/>
            <a:ext cx="70802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在NoSQL四种分类中，图数据库从最近十年的表现来看已经成为关注度最高，也是发展趋势最明显的数据库类型。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/>
          <p:cNvSpPr>
            <a:spLocks noGrp="1"/>
          </p:cNvSpPr>
          <p:nvPr>
            <p:ph sz="quarter" idx="10"/>
          </p:nvPr>
        </p:nvSpPr>
        <p:spPr>
          <a:xfrm>
            <a:off x="494030" y="1685925"/>
            <a:ext cx="8274685" cy="1445895"/>
          </a:xfrm>
        </p:spPr>
        <p:txBody>
          <a:bodyPr>
            <a:normAutofit fontScale="85000" lnSpcReduction="2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zh-CN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    相对于关系数据库来说，图形数据库善于处理大量复杂、互连接、低结构化的数据</a:t>
            </a:r>
            <a:r>
              <a:rPr lang="zh-CN" altLang="en-US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。当需要表示多对多关系时，我们常常需要创建一个关联表来记录不同实体的多对多关系。如果两个实体之间拥有多种关系，那么我们就需要在它们之间创建多个关联表。而在一个图形数据库中，我们只需要标明两者之间存在着不同的关系。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图数据库</a:t>
            </a:r>
          </a:p>
        </p:txBody>
      </p:sp>
      <p:pic>
        <p:nvPicPr>
          <p:cNvPr id="2" name="图片 1" descr="x6nr753v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9615" y="3131820"/>
            <a:ext cx="5144135" cy="326136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/>
          <p:cNvSpPr>
            <a:spLocks noGrp="1"/>
          </p:cNvSpPr>
          <p:nvPr>
            <p:ph sz="quarter" idx="10"/>
          </p:nvPr>
        </p:nvSpPr>
        <p:spPr>
          <a:xfrm>
            <a:off x="434975" y="1665605"/>
            <a:ext cx="8274685" cy="4399280"/>
          </a:xfrm>
        </p:spPr>
        <p:txBody>
          <a:bodyPr>
            <a:normAutofit fontScale="80000" lnSpcReduction="1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以</a:t>
            </a:r>
            <a:r>
              <a:rPr lang="en-US" altLang="zh-CN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Neo4j</a:t>
            </a:r>
            <a:r>
              <a:rPr lang="zh-CN" altLang="en-US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为例：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  <a:r>
              <a:rPr lang="zh-CN" altLang="en-US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）Nodes（节点）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节点包含多个标签和属性，就像是一个地铁站。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r>
              <a:rPr lang="zh-CN" altLang="en-US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）Relations（关系）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关系是用来连接两个节点的，也可以包含多个标签和属性，就像是地铁站之间的线路。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3)</a:t>
            </a:r>
            <a:r>
              <a:rPr lang="zh-CN" altLang="en-US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Properties（属性）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类似于关系型数据库里面的字段，不用事先定义，可以动态添加。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4)</a:t>
            </a:r>
            <a:r>
              <a:rPr lang="zh-CN" altLang="en-US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Labels（标签）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表示节点或者关系的类型，可以有多个，使查询更加方便和高效。</a:t>
            </a:r>
          </a:p>
          <a:p>
            <a:pPr marL="0" indent="0">
              <a:lnSpc>
                <a:spcPct val="150000"/>
              </a:lnSpc>
              <a:buNone/>
            </a:pPr>
            <a:endParaRPr lang="zh-CN" altLang="en-US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图数据库的核心概念</a:t>
            </a: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190043"/>
</p:tagLst>
</file>

<file path=ppt/theme/theme1.xml><?xml version="1.0" encoding="utf-8"?>
<a:theme xmlns:a="http://schemas.openxmlformats.org/drawingml/2006/main" name="2016-VI主题-蓝">
  <a:themeElements>
    <a:clrScheme name="VI蓝色版">
      <a:dk1>
        <a:srgbClr val="000000"/>
      </a:dk1>
      <a:lt1>
        <a:srgbClr val="FFFFFF"/>
      </a:lt1>
      <a:dk2>
        <a:srgbClr val="BD9F68"/>
      </a:dk2>
      <a:lt2>
        <a:srgbClr val="B5B5B6"/>
      </a:lt2>
      <a:accent1>
        <a:srgbClr val="004098"/>
      </a:accent1>
      <a:accent2>
        <a:srgbClr val="0086D1"/>
      </a:accent2>
      <a:accent3>
        <a:srgbClr val="338D27"/>
      </a:accent3>
      <a:accent4>
        <a:srgbClr val="00514E"/>
      </a:accent4>
      <a:accent5>
        <a:srgbClr val="FDD000"/>
      </a:accent5>
      <a:accent6>
        <a:srgbClr val="F08300"/>
      </a:accent6>
      <a:hlink>
        <a:srgbClr val="B5B5B6"/>
      </a:hlink>
      <a:folHlink>
        <a:srgbClr val="BD9F68"/>
      </a:folHlink>
    </a:clrScheme>
    <a:fontScheme name="自定义 7">
      <a:majorFont>
        <a:latin typeface="等线"/>
        <a:ea typeface="等线"/>
        <a:cs typeface=""/>
      </a:majorFont>
      <a:minorFont>
        <a:latin typeface="等线 Light"/>
        <a:ea typeface="等线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</TotalTime>
  <Words>1283</Words>
  <Application>Microsoft Office PowerPoint</Application>
  <PresentationFormat>全屏显示(4:3)</PresentationFormat>
  <Paragraphs>193</Paragraphs>
  <Slides>39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39</vt:i4>
      </vt:variant>
    </vt:vector>
  </HeadingPairs>
  <TitlesOfParts>
    <vt:vector size="47" baseType="lpstr">
      <vt:lpstr>Adobe Gothic Std B</vt:lpstr>
      <vt:lpstr>Arial Unicode MS</vt:lpstr>
      <vt:lpstr>等线</vt:lpstr>
      <vt:lpstr>等线 Light</vt:lpstr>
      <vt:lpstr>微软雅黑</vt:lpstr>
      <vt:lpstr>Arial</vt:lpstr>
      <vt:lpstr>Calibri</vt:lpstr>
      <vt:lpstr>2016-VI主题-蓝</vt:lpstr>
      <vt:lpstr>数据库原理</vt:lpstr>
      <vt:lpstr>基于图数据库构建知识图谱</vt:lpstr>
      <vt:lpstr>目录 Contents</vt:lpstr>
      <vt:lpstr>目录 Contents</vt:lpstr>
      <vt:lpstr>关系型数据库的不足</vt:lpstr>
      <vt:lpstr>NoSQL数据库（Not Only SQL）</vt:lpstr>
      <vt:lpstr>NoSQL数据库发展趋势</vt:lpstr>
      <vt:lpstr>图数据库</vt:lpstr>
      <vt:lpstr>图数据库的核心概念</vt:lpstr>
      <vt:lpstr>图数据库的核心概念</vt:lpstr>
      <vt:lpstr>图数据库的应用场景</vt:lpstr>
      <vt:lpstr>图数据库的应用场景</vt:lpstr>
      <vt:lpstr>图数据库的应用场景</vt:lpstr>
      <vt:lpstr>目录 Contents</vt:lpstr>
      <vt:lpstr>知识图谱</vt:lpstr>
      <vt:lpstr>知识图谱</vt:lpstr>
      <vt:lpstr>知识图谱</vt:lpstr>
      <vt:lpstr>知识图谱应用</vt:lpstr>
      <vt:lpstr>项目框架介绍</vt:lpstr>
      <vt:lpstr>项目框架介绍--Django</vt:lpstr>
      <vt:lpstr>项目框架介绍--Django</vt:lpstr>
      <vt:lpstr>目录 Contents</vt:lpstr>
      <vt:lpstr>数据获取</vt:lpstr>
      <vt:lpstr>豆瓣爬虫</vt:lpstr>
      <vt:lpstr>数据处理</vt:lpstr>
      <vt:lpstr>数据处理</vt:lpstr>
      <vt:lpstr>数据处理——建立关系</vt:lpstr>
      <vt:lpstr>数据导入——neo4j</vt:lpstr>
      <vt:lpstr>数据导入</vt:lpstr>
      <vt:lpstr>目录 Contents</vt:lpstr>
      <vt:lpstr>成品</vt:lpstr>
      <vt:lpstr>系统架构</vt:lpstr>
      <vt:lpstr>hello</vt:lpstr>
      <vt:lpstr>hello</vt:lpstr>
      <vt:lpstr>toolkit</vt:lpstr>
      <vt:lpstr>templates</vt:lpstr>
      <vt:lpstr>neo_model</vt:lpstr>
      <vt:lpstr>总结</vt:lpstr>
      <vt:lpstr>谢谢！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数据库原理</dc:title>
  <dc:creator>319864724@qq.com</dc:creator>
  <cp:lastModifiedBy>319864724@qq.com</cp:lastModifiedBy>
  <cp:revision>6</cp:revision>
  <dcterms:created xsi:type="dcterms:W3CDTF">2019-04-18T00:24:44Z</dcterms:created>
  <dcterms:modified xsi:type="dcterms:W3CDTF">2019-04-18T01:11:09Z</dcterms:modified>
</cp:coreProperties>
</file>